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53" r:id="rId2"/>
    <p:sldId id="356" r:id="rId3"/>
    <p:sldId id="256" r:id="rId4"/>
    <p:sldId id="257" r:id="rId5"/>
    <p:sldId id="314" r:id="rId6"/>
    <p:sldId id="315" r:id="rId7"/>
    <p:sldId id="266" r:id="rId8"/>
    <p:sldId id="265" r:id="rId9"/>
    <p:sldId id="313" r:id="rId10"/>
    <p:sldId id="317" r:id="rId11"/>
    <p:sldId id="355" r:id="rId12"/>
    <p:sldId id="357" r:id="rId13"/>
    <p:sldId id="358" r:id="rId14"/>
    <p:sldId id="327" r:id="rId15"/>
    <p:sldId id="359" r:id="rId16"/>
    <p:sldId id="323" r:id="rId17"/>
    <p:sldId id="330" r:id="rId18"/>
    <p:sldId id="360" r:id="rId19"/>
    <p:sldId id="361" r:id="rId20"/>
    <p:sldId id="362" r:id="rId21"/>
    <p:sldId id="363" r:id="rId22"/>
    <p:sldId id="339" r:id="rId23"/>
    <p:sldId id="345" r:id="rId24"/>
    <p:sldId id="364" r:id="rId2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a" initials="T" lastIdx="1" clrIdx="0">
    <p:extLst>
      <p:ext uri="{19B8F6BF-5375-455C-9EA6-DF929625EA0E}">
        <p15:presenceInfo xmlns:p15="http://schemas.microsoft.com/office/powerpoint/2012/main" userId="Ta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6" autoAdjust="0"/>
    <p:restoredTop sz="94364" autoAdjust="0"/>
  </p:normalViewPr>
  <p:slideViewPr>
    <p:cSldViewPr snapToGrid="0">
      <p:cViewPr varScale="1">
        <p:scale>
          <a:sx n="96" d="100"/>
          <a:sy n="96" d="100"/>
        </p:scale>
        <p:origin x="91"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AC931-7080-474A-A0D7-23B73C84B1BF}" type="datetimeFigureOut">
              <a:rPr lang="sl-SI" smtClean="0"/>
              <a:t>4. 01. 2025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4F825-D03A-427C-B0AE-5673812FD084}" type="slidenum">
              <a:rPr lang="sl-SI" smtClean="0"/>
              <a:t>‹#›</a:t>
            </a:fld>
            <a:endParaRPr lang="sl-SI"/>
          </a:p>
        </p:txBody>
      </p:sp>
    </p:spTree>
    <p:extLst>
      <p:ext uri="{BB962C8B-B14F-4D97-AF65-F5344CB8AC3E}">
        <p14:creationId xmlns:p14="http://schemas.microsoft.com/office/powerpoint/2010/main" val="104649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30C4F825-D03A-427C-B0AE-5673812FD084}" type="slidenum">
              <a:rPr lang="sl-SI" smtClean="0"/>
              <a:t>2</a:t>
            </a:fld>
            <a:endParaRPr lang="sl-SI"/>
          </a:p>
        </p:txBody>
      </p:sp>
    </p:spTree>
    <p:extLst>
      <p:ext uri="{BB962C8B-B14F-4D97-AF65-F5344CB8AC3E}">
        <p14:creationId xmlns:p14="http://schemas.microsoft.com/office/powerpoint/2010/main" val="170957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16EA8E-1235-4D4F-AEDA-EECE452F4775}"/>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EC701C5C-0170-488B-B0B5-84F1D2814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F5EF684C-6473-461B-98C9-A9A8689F49F9}"/>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5" name="Označba mesta noge 4">
            <a:extLst>
              <a:ext uri="{FF2B5EF4-FFF2-40B4-BE49-F238E27FC236}">
                <a16:creationId xmlns:a16="http://schemas.microsoft.com/office/drawing/2014/main" id="{D6DA4E81-369B-428F-A629-E276C6A3CA3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8BD3A6C-8E92-4643-A863-D14F43101060}"/>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112625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132312-8BF3-411C-85BF-1DAE98ABFD2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25990760-971D-4E72-B774-D9C4A29E7836}"/>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4D0095B-AD9B-4861-AE2C-FF13AA45F543}"/>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5" name="Označba mesta noge 4">
            <a:extLst>
              <a:ext uri="{FF2B5EF4-FFF2-40B4-BE49-F238E27FC236}">
                <a16:creationId xmlns:a16="http://schemas.microsoft.com/office/drawing/2014/main" id="{21BC3A72-14E5-4BC4-BD26-59FF2B274B3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855450E-41B6-498B-8DE7-90F8D8C1FCD0}"/>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111986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74C05A07-5879-4F53-A261-A0C3B1D4A83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7F0F8E0-70C6-4BC4-A37E-84DDB0B0AFAC}"/>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ADC9BE0-710C-484C-85F2-381873C37970}"/>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5" name="Označba mesta noge 4">
            <a:extLst>
              <a:ext uri="{FF2B5EF4-FFF2-40B4-BE49-F238E27FC236}">
                <a16:creationId xmlns:a16="http://schemas.microsoft.com/office/drawing/2014/main" id="{41244FB6-1963-4EF6-B867-28719BD210A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FCACB6F-564A-429E-8412-EA20E16253D8}"/>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6272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E67EB2-258F-4CC4-AF04-EA389E56AC6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9A6BDFFF-61C0-47D6-8691-F1FBD0A1F24F}"/>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07A0976-05E4-4240-8305-1E5FC564EB58}"/>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5" name="Označba mesta noge 4">
            <a:extLst>
              <a:ext uri="{FF2B5EF4-FFF2-40B4-BE49-F238E27FC236}">
                <a16:creationId xmlns:a16="http://schemas.microsoft.com/office/drawing/2014/main" id="{BEAF6B9E-684D-4D2A-9779-0723F68DFBE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0A8DD7F-451B-48FB-BBB6-A38E699C4FDC}"/>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7528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BE7AAC-ABF2-4591-8010-4672A8647D5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23D0E90E-6257-484D-87FB-300C3DFD0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01EB82C3-E9B0-45B9-8DEC-BE3B417C2753}"/>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5" name="Označba mesta noge 4">
            <a:extLst>
              <a:ext uri="{FF2B5EF4-FFF2-40B4-BE49-F238E27FC236}">
                <a16:creationId xmlns:a16="http://schemas.microsoft.com/office/drawing/2014/main" id="{46AE0C2D-095D-463A-A752-4B63F72E2B3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1D1DB50-D9D1-4C93-AF3C-7B1B056C90A7}"/>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387377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D16382-8DB9-441D-B831-FD4E35FCB8C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B2825EF0-6A46-48B9-BDB3-1130DF309009}"/>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A31AD57A-D155-404D-B15E-489B48D69D6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6638B2F8-5964-4FC3-AC11-8F5851D35618}"/>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6" name="Označba mesta noge 5">
            <a:extLst>
              <a:ext uri="{FF2B5EF4-FFF2-40B4-BE49-F238E27FC236}">
                <a16:creationId xmlns:a16="http://schemas.microsoft.com/office/drawing/2014/main" id="{E3B717AB-3309-4716-BD6B-D0BBE540E4C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8F6DE8B-067C-4DC8-B173-C154D56DEED9}"/>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08377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6F6A22-84E0-49C1-909E-203C6C64C4FE}"/>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F9FF811-D49D-4367-8C0F-7D2E5389E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FBBFA3E-B48C-483A-96C6-6B57A98C3D65}"/>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DA2AC56E-0071-4A5A-A099-4E9095F16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3E3ED224-32AE-4296-8075-2386579D9A7E}"/>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05A4B0C1-0B7F-4994-A3D5-21C9245E13E9}"/>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8" name="Označba mesta noge 7">
            <a:extLst>
              <a:ext uri="{FF2B5EF4-FFF2-40B4-BE49-F238E27FC236}">
                <a16:creationId xmlns:a16="http://schemas.microsoft.com/office/drawing/2014/main" id="{C62023A6-0966-4A2B-8937-84E4D29F2ADA}"/>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7574F6D8-62DF-4464-8D0F-D7D02801140E}"/>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63513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66B480-872A-48CA-91A3-D2A062CC56DF}"/>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908D1581-51AA-4820-8E30-BE288C76D2AC}"/>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4" name="Označba mesta noge 3">
            <a:extLst>
              <a:ext uri="{FF2B5EF4-FFF2-40B4-BE49-F238E27FC236}">
                <a16:creationId xmlns:a16="http://schemas.microsoft.com/office/drawing/2014/main" id="{AB98974D-E37A-4386-ADC1-903AB6D1C2B4}"/>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04E4BCBE-9687-443E-BD36-122AC6994646}"/>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128786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7F40BA5B-4035-482D-A2C7-01089AD09281}"/>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3" name="Označba mesta noge 2">
            <a:extLst>
              <a:ext uri="{FF2B5EF4-FFF2-40B4-BE49-F238E27FC236}">
                <a16:creationId xmlns:a16="http://schemas.microsoft.com/office/drawing/2014/main" id="{7C19576A-AA14-4F50-8272-5D341FA16B6F}"/>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B446DA69-B474-4406-AAE8-F38ADEDA7B2E}"/>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40876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278100-CFD6-44C7-875B-FF4AB7A6202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77AF277-3A75-4EB7-AB6F-CE914EA85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59EDCB83-5A7D-41E5-AA96-052AD9EA5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99A1B130-5A6A-4775-B547-A380A5A35CCE}"/>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6" name="Označba mesta noge 5">
            <a:extLst>
              <a:ext uri="{FF2B5EF4-FFF2-40B4-BE49-F238E27FC236}">
                <a16:creationId xmlns:a16="http://schemas.microsoft.com/office/drawing/2014/main" id="{49AF3884-3725-4D81-9511-FF9ABCF806B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B51053E-0058-4495-955D-AC6C36F36A63}"/>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07502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D82574-A4A1-48F7-89A1-518D49900480}"/>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43D9602B-2E0E-4A78-AC99-ABA7951DF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8E32A508-7F50-40B0-A707-AD235E72C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CD67D898-690B-4F9D-B0DC-38E511342ADC}"/>
              </a:ext>
            </a:extLst>
          </p:cNvPr>
          <p:cNvSpPr>
            <a:spLocks noGrp="1"/>
          </p:cNvSpPr>
          <p:nvPr>
            <p:ph type="dt" sz="half" idx="10"/>
          </p:nvPr>
        </p:nvSpPr>
        <p:spPr/>
        <p:txBody>
          <a:bodyPr/>
          <a:lstStyle/>
          <a:p>
            <a:fld id="{38B484B6-F67B-4DEE-9FA9-2023C7A15DCD}" type="datetimeFigureOut">
              <a:rPr lang="sl-SI" smtClean="0"/>
              <a:t>4. 01. 2025</a:t>
            </a:fld>
            <a:endParaRPr lang="sl-SI"/>
          </a:p>
        </p:txBody>
      </p:sp>
      <p:sp>
        <p:nvSpPr>
          <p:cNvPr id="6" name="Označba mesta noge 5">
            <a:extLst>
              <a:ext uri="{FF2B5EF4-FFF2-40B4-BE49-F238E27FC236}">
                <a16:creationId xmlns:a16="http://schemas.microsoft.com/office/drawing/2014/main" id="{8D62BF14-2F46-442F-B4AB-BE334C91C60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21CAA67-D38E-4173-A545-DD8257E23BAE}"/>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302376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06C7B0B-EFA6-498A-88EB-0111FCD87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A582762-910B-40BC-9AC0-B4CE1B07F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5BCDC98-C574-48B2-AB24-1DF0B39B3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484B6-F67B-4DEE-9FA9-2023C7A15DCD}" type="datetimeFigureOut">
              <a:rPr lang="sl-SI" smtClean="0"/>
              <a:t>4. 01. 2025</a:t>
            </a:fld>
            <a:endParaRPr lang="sl-SI"/>
          </a:p>
        </p:txBody>
      </p:sp>
      <p:sp>
        <p:nvSpPr>
          <p:cNvPr id="5" name="Označba mesta noge 4">
            <a:extLst>
              <a:ext uri="{FF2B5EF4-FFF2-40B4-BE49-F238E27FC236}">
                <a16:creationId xmlns:a16="http://schemas.microsoft.com/office/drawing/2014/main" id="{91064C66-6BD8-44CB-B3EF-874738846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222FB360-BCCA-4143-80F7-2DA47CC94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4C7A7-0A8C-4FCC-860C-71DC202610BC}" type="slidenum">
              <a:rPr lang="sl-SI" smtClean="0"/>
              <a:t>‹#›</a:t>
            </a:fld>
            <a:endParaRPr lang="sl-SI"/>
          </a:p>
        </p:txBody>
      </p:sp>
    </p:spTree>
    <p:extLst>
      <p:ext uri="{BB962C8B-B14F-4D97-AF65-F5344CB8AC3E}">
        <p14:creationId xmlns:p14="http://schemas.microsoft.com/office/powerpoint/2010/main" val="321151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69572EE0-2DED-D994-6063-28604CFDBE9E}"/>
              </a:ext>
            </a:extLst>
          </p:cNvPr>
          <p:cNvPicPr>
            <a:picLocks noChangeAspect="1"/>
          </p:cNvPicPr>
          <p:nvPr/>
        </p:nvPicPr>
        <p:blipFill>
          <a:blip r:embed="rId2">
            <a:extLst>
              <a:ext uri="{28A0092B-C50C-407E-A947-70E740481C1C}">
                <a14:useLocalDpi xmlns:a14="http://schemas.microsoft.com/office/drawing/2010/main" val="0"/>
              </a:ext>
            </a:extLst>
          </a:blip>
          <a:srcRect l="11385" t="7484" r="22433" b="27046"/>
          <a:stretch/>
        </p:blipFill>
        <p:spPr>
          <a:xfrm>
            <a:off x="3307742" y="181928"/>
            <a:ext cx="4945712" cy="4382122"/>
          </a:xfrm>
          <a:prstGeom prst="rect">
            <a:avLst/>
          </a:prstGeom>
        </p:spPr>
      </p:pic>
      <p:sp>
        <p:nvSpPr>
          <p:cNvPr id="2" name="PoljeZBesedilom 1">
            <a:extLst>
              <a:ext uri="{FF2B5EF4-FFF2-40B4-BE49-F238E27FC236}">
                <a16:creationId xmlns:a16="http://schemas.microsoft.com/office/drawing/2014/main" id="{D2DF4C07-AE01-E156-3C2D-AE310CC6311A}"/>
              </a:ext>
            </a:extLst>
          </p:cNvPr>
          <p:cNvSpPr txBox="1"/>
          <p:nvPr/>
        </p:nvSpPr>
        <p:spPr>
          <a:xfrm>
            <a:off x="3840480" y="5625145"/>
            <a:ext cx="5935648" cy="584775"/>
          </a:xfrm>
          <a:prstGeom prst="rect">
            <a:avLst/>
          </a:prstGeom>
          <a:noFill/>
        </p:spPr>
        <p:txBody>
          <a:bodyPr wrap="square" rtlCol="0">
            <a:spAutoFit/>
          </a:bodyPr>
          <a:lstStyle/>
          <a:p>
            <a:r>
              <a:rPr lang="sl-SI" sz="3200" dirty="0"/>
              <a:t>OBČNI ZBOR 8.3.2024</a:t>
            </a:r>
          </a:p>
        </p:txBody>
      </p:sp>
    </p:spTree>
    <p:extLst>
      <p:ext uri="{BB962C8B-B14F-4D97-AF65-F5344CB8AC3E}">
        <p14:creationId xmlns:p14="http://schemas.microsoft.com/office/powerpoint/2010/main" val="171601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E414AE2-6942-E77D-5DF0-27799AE52596}"/>
              </a:ext>
            </a:extLst>
          </p:cNvPr>
          <p:cNvSpPr txBox="1"/>
          <p:nvPr/>
        </p:nvSpPr>
        <p:spPr>
          <a:xfrm>
            <a:off x="440870" y="261257"/>
            <a:ext cx="11495315" cy="5424305"/>
          </a:xfrm>
          <a:prstGeom prst="rect">
            <a:avLst/>
          </a:prstGeom>
          <a:noFill/>
        </p:spPr>
        <p:txBody>
          <a:bodyPr wrap="square">
            <a:spAutoFit/>
          </a:bodyPr>
          <a:lstStyle/>
          <a:p>
            <a:pPr marL="228600">
              <a:lnSpc>
                <a:spcPct val="115000"/>
              </a:lnSpc>
            </a:pPr>
            <a:r>
              <a:rPr lang="sl-SI" sz="1800" b="1" dirty="0">
                <a:effectLst/>
                <a:latin typeface="Calibri" panose="020F0502020204030204" pitchFamily="34" charset="0"/>
                <a:ea typeface="Calibri" panose="020F0502020204030204" pitchFamily="34" charset="0"/>
                <a:cs typeface="Times New Roman" panose="02020603050405020304" pitchFamily="18" charset="0"/>
              </a:rPr>
              <a:t>POTEK OBČNEGA ZBORA</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sl-SI" sz="3200" dirty="0">
                <a:effectLst/>
                <a:latin typeface="Calibri" panose="020F0502020204030204" pitchFamily="34" charset="0"/>
                <a:ea typeface="Calibri" panose="020F0502020204030204" pitchFamily="34" charset="0"/>
                <a:cs typeface="Times New Roman" panose="02020603050405020304" pitchFamily="18" charset="0"/>
              </a:rPr>
              <a:t> </a:t>
            </a:r>
            <a:r>
              <a:rPr lang="sl-SI"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Ad.3: </a:t>
            </a:r>
            <a:r>
              <a:rPr lang="sl-SI"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Poročilo o delu DU za leto 2023, Poslovno poročilo za leto 2023 in Poročilo Nadzornega odbora</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r>
              <a:rPr lang="sl-SI" sz="2800" dirty="0">
                <a:effectLst/>
                <a:latin typeface="Calibri" panose="020F0502020204030204" pitchFamily="34" charset="0"/>
                <a:ea typeface="Calibri" panose="020F0502020204030204" pitchFamily="34" charset="0"/>
                <a:cs typeface="Times New Roman" panose="02020603050405020304" pitchFamily="18" charset="0"/>
              </a:rPr>
              <a:t>Na ekranu  se predstavijo vsa tri </a:t>
            </a:r>
            <a:r>
              <a:rPr lang="sl-SI" sz="2800">
                <a:effectLst/>
                <a:latin typeface="Calibri" panose="020F0502020204030204" pitchFamily="34" charset="0"/>
                <a:ea typeface="Calibri" panose="020F0502020204030204" pitchFamily="34" charset="0"/>
                <a:cs typeface="Times New Roman" panose="02020603050405020304" pitchFamily="18" charset="0"/>
              </a:rPr>
              <a:t>poročila.</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Kratko obrazložitev poročila o delu za leto 2023 poda predsednik DU. </a:t>
            </a:r>
          </a:p>
          <a:p>
            <a:pPr>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Predsednik odpre razpravo in po razpravi predlaga zboru v glasovanje vsa tri poročila in sklep o potrditvi in sprejemu finančnega poročila, poročila nadzornega odbora  in zaključnega računa DU Ankaran za leto 2022.</a:t>
            </a:r>
          </a:p>
          <a:p>
            <a:pPr>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 Po glasovanju ugotovi, ali so vsa tri poročila sprejeta.</a:t>
            </a:r>
          </a:p>
          <a:p>
            <a:pPr>
              <a:lnSpc>
                <a:spcPct val="115000"/>
              </a:lnSpc>
              <a:spcAft>
                <a:spcPts val="10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2628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59DA0962-13D3-9283-98EC-1B10C16E2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40" y="0"/>
            <a:ext cx="11508119" cy="6858000"/>
          </a:xfrm>
          <a:prstGeom prst="rect">
            <a:avLst/>
          </a:prstGeom>
        </p:spPr>
      </p:pic>
    </p:spTree>
    <p:extLst>
      <p:ext uri="{BB962C8B-B14F-4D97-AF65-F5344CB8AC3E}">
        <p14:creationId xmlns:p14="http://schemas.microsoft.com/office/powerpoint/2010/main" val="30809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2723A-5277-1ABF-E0C2-900AB4317F27}"/>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29B7944C-DF31-FB37-6669-928B0DEF9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39" y="0"/>
            <a:ext cx="10735922" cy="6858000"/>
          </a:xfrm>
          <a:prstGeom prst="rect">
            <a:avLst/>
          </a:prstGeom>
        </p:spPr>
      </p:pic>
    </p:spTree>
    <p:extLst>
      <p:ext uri="{BB962C8B-B14F-4D97-AF65-F5344CB8AC3E}">
        <p14:creationId xmlns:p14="http://schemas.microsoft.com/office/powerpoint/2010/main" val="82378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BB01-8E0A-6B31-D061-E44C5AC57937}"/>
            </a:ext>
          </a:extLst>
        </p:cNvPr>
        <p:cNvGrpSpPr/>
        <p:nvPr/>
      </p:nvGrpSpPr>
      <p:grpSpPr>
        <a:xfrm>
          <a:off x="0" y="0"/>
          <a:ext cx="0" cy="0"/>
          <a:chOff x="0" y="0"/>
          <a:chExt cx="0" cy="0"/>
        </a:xfrm>
      </p:grpSpPr>
      <p:pic>
        <p:nvPicPr>
          <p:cNvPr id="3" name="Slika 2">
            <a:extLst>
              <a:ext uri="{FF2B5EF4-FFF2-40B4-BE49-F238E27FC236}">
                <a16:creationId xmlns:a16="http://schemas.microsoft.com/office/drawing/2014/main" id="{6F447840-3C76-8101-5553-244A50FC2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09" y="0"/>
            <a:ext cx="6650181" cy="6858000"/>
          </a:xfrm>
          <a:prstGeom prst="rect">
            <a:avLst/>
          </a:prstGeom>
        </p:spPr>
      </p:pic>
    </p:spTree>
    <p:extLst>
      <p:ext uri="{BB962C8B-B14F-4D97-AF65-F5344CB8AC3E}">
        <p14:creationId xmlns:p14="http://schemas.microsoft.com/office/powerpoint/2010/main" val="110675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F27287FB-F1B7-F945-5664-195957785761}"/>
              </a:ext>
            </a:extLst>
          </p:cNvPr>
          <p:cNvSpPr txBox="1"/>
          <p:nvPr/>
        </p:nvSpPr>
        <p:spPr>
          <a:xfrm>
            <a:off x="1208314" y="1518557"/>
            <a:ext cx="10858499" cy="1569660"/>
          </a:xfrm>
          <a:prstGeom prst="rect">
            <a:avLst/>
          </a:prstGeom>
          <a:noFill/>
        </p:spPr>
        <p:txBody>
          <a:bodyPr wrap="square">
            <a:spAutoFit/>
          </a:bodyPr>
          <a:lstStyle/>
          <a:p>
            <a:r>
              <a:rPr lang="sl-SI" sz="4800" dirty="0">
                <a:solidFill>
                  <a:srgbClr val="FF0000"/>
                </a:solidFill>
              </a:rPr>
              <a:t>3.Finančno poročilo DU za leto 2023 </a:t>
            </a:r>
            <a:br>
              <a:rPr lang="sl-SI" sz="4800" dirty="0">
                <a:solidFill>
                  <a:srgbClr val="FF0000"/>
                </a:solidFill>
              </a:rPr>
            </a:br>
            <a:endParaRPr lang="sl-SI" sz="4800" dirty="0"/>
          </a:p>
        </p:txBody>
      </p:sp>
    </p:spTree>
    <p:extLst>
      <p:ext uri="{BB962C8B-B14F-4D97-AF65-F5344CB8AC3E}">
        <p14:creationId xmlns:p14="http://schemas.microsoft.com/office/powerpoint/2010/main" val="5225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95D16-D3FD-D3AA-89A1-30A313B10753}"/>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7C9483F9-F7DB-FCB4-E02F-815E2FFA9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92" y="0"/>
            <a:ext cx="5696902" cy="6858000"/>
          </a:xfrm>
          <a:prstGeom prst="rect">
            <a:avLst/>
          </a:prstGeom>
        </p:spPr>
      </p:pic>
      <p:pic>
        <p:nvPicPr>
          <p:cNvPr id="6" name="Slika 5">
            <a:extLst>
              <a:ext uri="{FF2B5EF4-FFF2-40B4-BE49-F238E27FC236}">
                <a16:creationId xmlns:a16="http://schemas.microsoft.com/office/drawing/2014/main" id="{63ED89CF-AE25-70A4-8C2D-0D5C0A0D6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764" y="1103907"/>
            <a:ext cx="5363323" cy="4286848"/>
          </a:xfrm>
          <a:prstGeom prst="rect">
            <a:avLst/>
          </a:prstGeom>
        </p:spPr>
      </p:pic>
    </p:spTree>
    <p:extLst>
      <p:ext uri="{BB962C8B-B14F-4D97-AF65-F5344CB8AC3E}">
        <p14:creationId xmlns:p14="http://schemas.microsoft.com/office/powerpoint/2010/main" val="238644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8957CBD7-39C1-47AA-5818-774A03449A25}"/>
              </a:ext>
            </a:extLst>
          </p:cNvPr>
          <p:cNvSpPr txBox="1"/>
          <p:nvPr/>
        </p:nvSpPr>
        <p:spPr>
          <a:xfrm>
            <a:off x="1404256" y="2808515"/>
            <a:ext cx="9846129" cy="1446550"/>
          </a:xfrm>
          <a:prstGeom prst="rect">
            <a:avLst/>
          </a:prstGeom>
          <a:noFill/>
        </p:spPr>
        <p:txBody>
          <a:bodyPr wrap="square">
            <a:spAutoFit/>
          </a:bodyPr>
          <a:lstStyle/>
          <a:p>
            <a:r>
              <a:rPr lang="sl-SI" sz="4400" dirty="0">
                <a:solidFill>
                  <a:srgbClr val="FF0000"/>
                </a:solidFill>
              </a:rPr>
              <a:t>3.Poročilo Nadzornega odbora</a:t>
            </a:r>
            <a:br>
              <a:rPr lang="sl-SI" sz="4400" dirty="0">
                <a:solidFill>
                  <a:srgbClr val="FF0000"/>
                </a:solidFill>
              </a:rPr>
            </a:br>
            <a:endParaRPr lang="sl-SI" sz="4400" dirty="0"/>
          </a:p>
        </p:txBody>
      </p:sp>
    </p:spTree>
    <p:extLst>
      <p:ext uri="{BB962C8B-B14F-4D97-AF65-F5344CB8AC3E}">
        <p14:creationId xmlns:p14="http://schemas.microsoft.com/office/powerpoint/2010/main" val="382266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B964BFD-2435-2DA6-2F3F-C8EC6FF8E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849" y="0"/>
            <a:ext cx="4484302" cy="6858000"/>
          </a:xfrm>
          <a:prstGeom prst="rect">
            <a:avLst/>
          </a:prstGeom>
        </p:spPr>
      </p:pic>
    </p:spTree>
    <p:extLst>
      <p:ext uri="{BB962C8B-B14F-4D97-AF65-F5344CB8AC3E}">
        <p14:creationId xmlns:p14="http://schemas.microsoft.com/office/powerpoint/2010/main" val="351572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3945A-E00E-F192-8958-4BEA1849134F}"/>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C7911580-F95C-5C45-B44C-8B2A05D1EE62}"/>
              </a:ext>
            </a:extLst>
          </p:cNvPr>
          <p:cNvSpPr txBox="1"/>
          <p:nvPr/>
        </p:nvSpPr>
        <p:spPr>
          <a:xfrm>
            <a:off x="1361867" y="2808515"/>
            <a:ext cx="9846129" cy="1446550"/>
          </a:xfrm>
          <a:prstGeom prst="rect">
            <a:avLst/>
          </a:prstGeom>
          <a:noFill/>
        </p:spPr>
        <p:txBody>
          <a:bodyPr wrap="square">
            <a:spAutoFit/>
          </a:bodyPr>
          <a:lstStyle/>
          <a:p>
            <a:r>
              <a:rPr lang="sl-SI" sz="4400" dirty="0">
                <a:solidFill>
                  <a:srgbClr val="FF0000"/>
                </a:solidFill>
              </a:rPr>
              <a:t>4.Program dela DU Ankaran v letu 2024</a:t>
            </a:r>
            <a:br>
              <a:rPr lang="sl-SI" sz="4400" dirty="0">
                <a:solidFill>
                  <a:srgbClr val="FF0000"/>
                </a:solidFill>
              </a:rPr>
            </a:br>
            <a:endParaRPr lang="sl-SI" sz="4400" dirty="0"/>
          </a:p>
        </p:txBody>
      </p:sp>
    </p:spTree>
    <p:extLst>
      <p:ext uri="{BB962C8B-B14F-4D97-AF65-F5344CB8AC3E}">
        <p14:creationId xmlns:p14="http://schemas.microsoft.com/office/powerpoint/2010/main" val="233205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89C8-5748-131E-5E5A-E6CB1BB36773}"/>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6E6C20DC-9DA6-7649-9712-C1712B1A1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42" y="0"/>
            <a:ext cx="10696715" cy="6858000"/>
          </a:xfrm>
          <a:prstGeom prst="rect">
            <a:avLst/>
          </a:prstGeom>
        </p:spPr>
      </p:pic>
    </p:spTree>
    <p:extLst>
      <p:ext uri="{BB962C8B-B14F-4D97-AF65-F5344CB8AC3E}">
        <p14:creationId xmlns:p14="http://schemas.microsoft.com/office/powerpoint/2010/main" val="172914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E077C9E6-6CA6-C685-CD84-03773A3BA248}"/>
              </a:ext>
            </a:extLst>
          </p:cNvPr>
          <p:cNvPicPr>
            <a:picLocks noChangeAspect="1"/>
          </p:cNvPicPr>
          <p:nvPr/>
        </p:nvPicPr>
        <p:blipFill>
          <a:blip r:embed="rId3"/>
          <a:stretch>
            <a:fillRect/>
          </a:stretch>
        </p:blipFill>
        <p:spPr>
          <a:xfrm>
            <a:off x="6096000" y="301592"/>
            <a:ext cx="4736123" cy="6244040"/>
          </a:xfrm>
          <a:prstGeom prst="rect">
            <a:avLst/>
          </a:prstGeom>
          <a:ln>
            <a:solidFill>
              <a:schemeClr val="bg1">
                <a:lumMod val="50000"/>
              </a:schemeClr>
            </a:solidFill>
          </a:ln>
        </p:spPr>
      </p:pic>
      <p:pic>
        <p:nvPicPr>
          <p:cNvPr id="4" name="Slika 3">
            <a:extLst>
              <a:ext uri="{FF2B5EF4-FFF2-40B4-BE49-F238E27FC236}">
                <a16:creationId xmlns:a16="http://schemas.microsoft.com/office/drawing/2014/main" id="{206BE8C8-CAFF-0B80-02E3-B1E883F81CDC}"/>
              </a:ext>
            </a:extLst>
          </p:cNvPr>
          <p:cNvPicPr>
            <a:picLocks noChangeAspect="1"/>
          </p:cNvPicPr>
          <p:nvPr/>
        </p:nvPicPr>
        <p:blipFill rotWithShape="1">
          <a:blip r:embed="rId4"/>
          <a:srcRect l="48526" t="23753" r="30513" b="24415"/>
          <a:stretch/>
        </p:blipFill>
        <p:spPr>
          <a:xfrm>
            <a:off x="1071848" y="301592"/>
            <a:ext cx="4505386" cy="6266972"/>
          </a:xfrm>
          <a:prstGeom prst="rect">
            <a:avLst/>
          </a:prstGeom>
          <a:ln>
            <a:solidFill>
              <a:schemeClr val="tx1"/>
            </a:solidFill>
          </a:ln>
        </p:spPr>
      </p:pic>
    </p:spTree>
    <p:extLst>
      <p:ext uri="{BB962C8B-B14F-4D97-AF65-F5344CB8AC3E}">
        <p14:creationId xmlns:p14="http://schemas.microsoft.com/office/powerpoint/2010/main" val="1389139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FB89D-739A-D340-7A68-48E1D07DF244}"/>
            </a:ext>
          </a:extLst>
        </p:cNvPr>
        <p:cNvGrpSpPr/>
        <p:nvPr/>
      </p:nvGrpSpPr>
      <p:grpSpPr>
        <a:xfrm>
          <a:off x="0" y="0"/>
          <a:ext cx="0" cy="0"/>
          <a:chOff x="0" y="0"/>
          <a:chExt cx="0" cy="0"/>
        </a:xfrm>
      </p:grpSpPr>
      <p:pic>
        <p:nvPicPr>
          <p:cNvPr id="3" name="Slika 2">
            <a:extLst>
              <a:ext uri="{FF2B5EF4-FFF2-40B4-BE49-F238E27FC236}">
                <a16:creationId xmlns:a16="http://schemas.microsoft.com/office/drawing/2014/main" id="{34BCB22E-AA35-DE02-4CEB-D07243E39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86" y="0"/>
            <a:ext cx="9535170" cy="6231242"/>
          </a:xfrm>
          <a:prstGeom prst="rect">
            <a:avLst/>
          </a:prstGeom>
        </p:spPr>
      </p:pic>
      <p:pic>
        <p:nvPicPr>
          <p:cNvPr id="8" name="Slika 7">
            <a:extLst>
              <a:ext uri="{FF2B5EF4-FFF2-40B4-BE49-F238E27FC236}">
                <a16:creationId xmlns:a16="http://schemas.microsoft.com/office/drawing/2014/main" id="{29044874-8DF9-68BF-4C9E-C13AE2BDF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850" y="6033912"/>
            <a:ext cx="4637030" cy="824088"/>
          </a:xfrm>
          <a:prstGeom prst="rect">
            <a:avLst/>
          </a:prstGeom>
        </p:spPr>
      </p:pic>
    </p:spTree>
    <p:extLst>
      <p:ext uri="{BB962C8B-B14F-4D97-AF65-F5344CB8AC3E}">
        <p14:creationId xmlns:p14="http://schemas.microsoft.com/office/powerpoint/2010/main" val="59285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449B2-B46F-BF74-F242-DF46EBB92384}"/>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196EE438-2658-8AF8-A513-E0FD3F3F97AA}"/>
              </a:ext>
            </a:extLst>
          </p:cNvPr>
          <p:cNvSpPr txBox="1"/>
          <p:nvPr/>
        </p:nvSpPr>
        <p:spPr>
          <a:xfrm>
            <a:off x="1440590" y="2614735"/>
            <a:ext cx="9846129" cy="2123658"/>
          </a:xfrm>
          <a:prstGeom prst="rect">
            <a:avLst/>
          </a:prstGeom>
          <a:noFill/>
        </p:spPr>
        <p:txBody>
          <a:bodyPr wrap="square">
            <a:spAutoFit/>
          </a:bodyPr>
          <a:lstStyle/>
          <a:p>
            <a:r>
              <a:rPr lang="sl-SI" sz="4400" dirty="0">
                <a:solidFill>
                  <a:srgbClr val="FF0000"/>
                </a:solidFill>
              </a:rPr>
              <a:t>5. Kadrovske zadeve</a:t>
            </a:r>
            <a:br>
              <a:rPr lang="sl-SI" sz="4400" dirty="0">
                <a:solidFill>
                  <a:srgbClr val="FF0000"/>
                </a:solidFill>
              </a:rPr>
            </a:br>
            <a:r>
              <a:rPr lang="sl-SI" sz="4400" dirty="0">
                <a:solidFill>
                  <a:srgbClr val="FF0000"/>
                </a:solidFill>
              </a:rPr>
              <a:t>-volitev predsednika DU Ankaran</a:t>
            </a:r>
          </a:p>
          <a:p>
            <a:r>
              <a:rPr lang="sl-SI" sz="4400" dirty="0">
                <a:solidFill>
                  <a:srgbClr val="FF0000"/>
                </a:solidFill>
              </a:rPr>
              <a:t>-volitev dveh nadomestnih članov  NO</a:t>
            </a:r>
            <a:endParaRPr lang="sl-SI" sz="4400" dirty="0"/>
          </a:p>
        </p:txBody>
      </p:sp>
    </p:spTree>
    <p:extLst>
      <p:ext uri="{BB962C8B-B14F-4D97-AF65-F5344CB8AC3E}">
        <p14:creationId xmlns:p14="http://schemas.microsoft.com/office/powerpoint/2010/main" val="292162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FF8AB0E7-4303-78D6-77FE-81E48126E04A}"/>
              </a:ext>
            </a:extLst>
          </p:cNvPr>
          <p:cNvSpPr txBox="1"/>
          <p:nvPr/>
        </p:nvSpPr>
        <p:spPr>
          <a:xfrm>
            <a:off x="800100" y="391887"/>
            <a:ext cx="11103429" cy="4160626"/>
          </a:xfrm>
          <a:prstGeom prst="rect">
            <a:avLst/>
          </a:prstGeom>
          <a:noFill/>
        </p:spPr>
        <p:txBody>
          <a:bodyPr wrap="square">
            <a:spAutoFit/>
          </a:bodyPr>
          <a:lstStyle/>
          <a:p>
            <a:pPr>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sl-SI"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sl-SI"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sl-SI"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 </a:t>
            </a:r>
            <a:r>
              <a:rPr lang="sl-SI"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Razno</a:t>
            </a:r>
          </a:p>
          <a:p>
            <a:pPr>
              <a:lnSpc>
                <a:spcPct val="115000"/>
              </a:lnSpc>
              <a:spcAft>
                <a:spcPts val="1000"/>
              </a:spcAft>
            </a:pPr>
            <a:endParaRPr lang="sl-SI"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086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C18AE7-EC31-BC06-C8ED-EFA1F65771DE}"/>
              </a:ext>
            </a:extLst>
          </p:cNvPr>
          <p:cNvSpPr>
            <a:spLocks noGrp="1"/>
          </p:cNvSpPr>
          <p:nvPr>
            <p:ph type="ctrTitle"/>
          </p:nvPr>
        </p:nvSpPr>
        <p:spPr>
          <a:xfrm>
            <a:off x="1524000" y="1122363"/>
            <a:ext cx="9144000" cy="1457551"/>
          </a:xfrm>
        </p:spPr>
        <p:txBody>
          <a:bodyPr>
            <a:normAutofit fontScale="90000"/>
          </a:bodyPr>
          <a:lstStyle/>
          <a:p>
            <a:r>
              <a:rPr lang="sl-SI" dirty="0">
                <a:solidFill>
                  <a:srgbClr val="00B050"/>
                </a:solidFill>
              </a:rPr>
              <a:t>Društvo upokojencev in starejših občanov Ankarana se</a:t>
            </a:r>
          </a:p>
        </p:txBody>
      </p:sp>
      <p:sp>
        <p:nvSpPr>
          <p:cNvPr id="3" name="Podnaslov 2">
            <a:extLst>
              <a:ext uri="{FF2B5EF4-FFF2-40B4-BE49-F238E27FC236}">
                <a16:creationId xmlns:a16="http://schemas.microsoft.com/office/drawing/2014/main" id="{45AA97B7-EF8D-C8BD-4C5C-0F9D6BB1FC4B}"/>
              </a:ext>
            </a:extLst>
          </p:cNvPr>
          <p:cNvSpPr>
            <a:spLocks noGrp="1"/>
          </p:cNvSpPr>
          <p:nvPr>
            <p:ph type="subTitle" idx="1"/>
          </p:nvPr>
        </p:nvSpPr>
        <p:spPr/>
        <p:txBody>
          <a:bodyPr>
            <a:noAutofit/>
          </a:bodyPr>
          <a:lstStyle/>
          <a:p>
            <a:r>
              <a:rPr lang="sl-SI" sz="6000" dirty="0">
                <a:solidFill>
                  <a:srgbClr val="FF0000"/>
                </a:solidFill>
              </a:rPr>
              <a:t>ZAHVALJUJE  ZA SODELOVANJE</a:t>
            </a:r>
          </a:p>
        </p:txBody>
      </p:sp>
    </p:spTree>
    <p:extLst>
      <p:ext uri="{BB962C8B-B14F-4D97-AF65-F5344CB8AC3E}">
        <p14:creationId xmlns:p14="http://schemas.microsoft.com/office/powerpoint/2010/main" val="110774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A2248-9380-E996-6B15-AAF7B13D88A8}"/>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5E536D41-5DF7-A2DA-6962-EEA4A76E6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768" y="0"/>
            <a:ext cx="4956464" cy="6858000"/>
          </a:xfrm>
          <a:prstGeom prst="rect">
            <a:avLst/>
          </a:prstGeom>
        </p:spPr>
      </p:pic>
    </p:spTree>
    <p:extLst>
      <p:ext uri="{BB962C8B-B14F-4D97-AF65-F5344CB8AC3E}">
        <p14:creationId xmlns:p14="http://schemas.microsoft.com/office/powerpoint/2010/main" val="55931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8263D8-8236-48C7-A708-9FEE36F72414}"/>
              </a:ext>
            </a:extLst>
          </p:cNvPr>
          <p:cNvSpPr>
            <a:spLocks noGrp="1"/>
          </p:cNvSpPr>
          <p:nvPr>
            <p:ph type="ctrTitle"/>
          </p:nvPr>
        </p:nvSpPr>
        <p:spPr>
          <a:xfrm>
            <a:off x="0" y="277586"/>
            <a:ext cx="11789229" cy="4539343"/>
          </a:xfrm>
        </p:spPr>
        <p:txBody>
          <a:bodyPr>
            <a:normAutofit/>
          </a:bodyPr>
          <a:lstStyle/>
          <a:p>
            <a:r>
              <a:rPr lang="sl-SI" sz="3600" dirty="0">
                <a:solidFill>
                  <a:srgbClr val="FF0000"/>
                </a:solidFill>
              </a:rPr>
              <a:t>Društvo upokojencev in starejših občanov Ankaran</a:t>
            </a:r>
            <a:br>
              <a:rPr lang="sl-SI" dirty="0">
                <a:solidFill>
                  <a:srgbClr val="0070C0"/>
                </a:solidFill>
              </a:rPr>
            </a:br>
            <a:br>
              <a:rPr lang="sl-SI" dirty="0">
                <a:solidFill>
                  <a:srgbClr val="0070C0"/>
                </a:solidFill>
              </a:rPr>
            </a:br>
            <a:r>
              <a:rPr lang="sl-SI" dirty="0">
                <a:solidFill>
                  <a:srgbClr val="0070C0"/>
                </a:solidFill>
              </a:rPr>
              <a:t>VOLILNI LETNI OBČNI ZBOR</a:t>
            </a:r>
            <a:r>
              <a:rPr lang="sl-SI" sz="3600" b="1" dirty="0">
                <a:solidFill>
                  <a:srgbClr val="0070C0"/>
                </a:solidFill>
              </a:rPr>
              <a:t> </a:t>
            </a:r>
            <a:br>
              <a:rPr lang="sl-SI" sz="3600" b="1" dirty="0">
                <a:solidFill>
                  <a:srgbClr val="0070C0"/>
                </a:solidFill>
              </a:rPr>
            </a:br>
            <a:endParaRPr lang="sl-SI" sz="3600" b="1" dirty="0">
              <a:solidFill>
                <a:srgbClr val="FF0000"/>
              </a:solidFill>
            </a:endParaRPr>
          </a:p>
        </p:txBody>
      </p:sp>
      <p:sp>
        <p:nvSpPr>
          <p:cNvPr id="3" name="Podnaslov 2">
            <a:extLst>
              <a:ext uri="{FF2B5EF4-FFF2-40B4-BE49-F238E27FC236}">
                <a16:creationId xmlns:a16="http://schemas.microsoft.com/office/drawing/2014/main" id="{7504076E-06FF-4287-8F8B-E2659DCA1A48}"/>
              </a:ext>
            </a:extLst>
          </p:cNvPr>
          <p:cNvSpPr>
            <a:spLocks noGrp="1"/>
          </p:cNvSpPr>
          <p:nvPr>
            <p:ph type="subTitle" idx="1"/>
          </p:nvPr>
        </p:nvSpPr>
        <p:spPr>
          <a:xfrm>
            <a:off x="1524000" y="5274129"/>
            <a:ext cx="8629816" cy="1306285"/>
          </a:xfrm>
        </p:spPr>
        <p:txBody>
          <a:bodyPr>
            <a:normAutofit lnSpcReduction="10000"/>
          </a:bodyPr>
          <a:lstStyle/>
          <a:p>
            <a:r>
              <a:rPr lang="sl-SI" dirty="0"/>
              <a:t>Center dnevnih aktivnosti za starejše</a:t>
            </a:r>
          </a:p>
          <a:p>
            <a:r>
              <a:rPr lang="sl-SI" dirty="0"/>
              <a:t>Ulica Rudija Mahniča 1, Ankaran</a:t>
            </a:r>
          </a:p>
          <a:p>
            <a:r>
              <a:rPr lang="sl-SI" dirty="0"/>
              <a:t>8. marec 2024 ob 17. uri</a:t>
            </a:r>
          </a:p>
          <a:p>
            <a:endParaRPr lang="sl-SI" dirty="0"/>
          </a:p>
          <a:p>
            <a:endParaRPr lang="sl-SI" dirty="0"/>
          </a:p>
        </p:txBody>
      </p:sp>
      <p:pic>
        <p:nvPicPr>
          <p:cNvPr id="5" name="Slika 4">
            <a:extLst>
              <a:ext uri="{FF2B5EF4-FFF2-40B4-BE49-F238E27FC236}">
                <a16:creationId xmlns:a16="http://schemas.microsoft.com/office/drawing/2014/main" id="{5647F9F5-B605-2EC6-2635-A6A0AB7FA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4" y="388904"/>
            <a:ext cx="2043486" cy="1796907"/>
          </a:xfrm>
          <a:prstGeom prst="rect">
            <a:avLst/>
          </a:prstGeom>
        </p:spPr>
      </p:pic>
    </p:spTree>
    <p:extLst>
      <p:ext uri="{BB962C8B-B14F-4D97-AF65-F5344CB8AC3E}">
        <p14:creationId xmlns:p14="http://schemas.microsoft.com/office/powerpoint/2010/main" val="409814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B7D9DC-8C9C-4EB3-A0D9-32C4856C5BBB}"/>
              </a:ext>
            </a:extLst>
          </p:cNvPr>
          <p:cNvSpPr>
            <a:spLocks noGrp="1"/>
          </p:cNvSpPr>
          <p:nvPr>
            <p:ph type="title"/>
          </p:nvPr>
        </p:nvSpPr>
        <p:spPr/>
        <p:txBody>
          <a:bodyPr/>
          <a:lstStyle/>
          <a:p>
            <a:r>
              <a:rPr lang="sl-SI" dirty="0">
                <a:solidFill>
                  <a:srgbClr val="FF0000"/>
                </a:solidFill>
              </a:rPr>
              <a:t>DNEVNI RED:</a:t>
            </a:r>
          </a:p>
        </p:txBody>
      </p:sp>
      <p:sp>
        <p:nvSpPr>
          <p:cNvPr id="3" name="Označba mesta vsebine 2">
            <a:extLst>
              <a:ext uri="{FF2B5EF4-FFF2-40B4-BE49-F238E27FC236}">
                <a16:creationId xmlns:a16="http://schemas.microsoft.com/office/drawing/2014/main" id="{21B25228-B0A3-4020-B267-4DFA8DF1A815}"/>
              </a:ext>
            </a:extLst>
          </p:cNvPr>
          <p:cNvSpPr>
            <a:spLocks noGrp="1"/>
          </p:cNvSpPr>
          <p:nvPr>
            <p:ph idx="1"/>
          </p:nvPr>
        </p:nvSpPr>
        <p:spPr>
          <a:xfrm>
            <a:off x="838200" y="1852374"/>
            <a:ext cx="10515600" cy="5257800"/>
          </a:xfrm>
        </p:spPr>
        <p:txBody>
          <a:bodyPr>
            <a:noAutofit/>
          </a:bodyPr>
          <a:lstStyle/>
          <a:p>
            <a:r>
              <a:rPr lang="sl-SI" sz="2400" dirty="0"/>
              <a:t>1. Izvolitev delovnega predsedstva, zapisnikarja in dveh overovateljev zapisnika ter verifikacijske komisije, ki poda poročilo o sklepčnosti občnega zbora </a:t>
            </a:r>
          </a:p>
          <a:p>
            <a:r>
              <a:rPr lang="sl-SI" sz="2400" dirty="0"/>
              <a:t>2.  Sprejem Poslovnika o delu občnega zbora </a:t>
            </a:r>
          </a:p>
          <a:p>
            <a:r>
              <a:rPr lang="sl-SI" sz="2400" dirty="0"/>
              <a:t>3. Obravnava in sprejem: Poročila o delu DU Ankaran za leto 2023, Poslovnega poročila DU za leto 2023 in Poročila Nadzornega odbora za leto 2023</a:t>
            </a:r>
          </a:p>
          <a:p>
            <a:r>
              <a:rPr lang="sl-SI" sz="2400" dirty="0"/>
              <a:t>4. Predstavitev in sprejem programa dela DU Ankaran  v letu 2024</a:t>
            </a:r>
          </a:p>
          <a:p>
            <a:r>
              <a:rPr lang="sl-SI" sz="2400" dirty="0"/>
              <a:t>5. Volitve predsednika društva, podpredsednice društva in nadomestne volitve članov Nadzornega odbora </a:t>
            </a:r>
          </a:p>
          <a:p>
            <a:r>
              <a:rPr lang="sl-SI" sz="2400" dirty="0"/>
              <a:t>6. Razno</a:t>
            </a:r>
          </a:p>
          <a:p>
            <a:pPr marL="0" indent="0">
              <a:buNone/>
            </a:pPr>
            <a:endParaRPr lang="sl-SI" sz="2400" dirty="0"/>
          </a:p>
          <a:p>
            <a:endParaRPr lang="sl-SI" sz="2400" dirty="0"/>
          </a:p>
        </p:txBody>
      </p:sp>
    </p:spTree>
    <p:extLst>
      <p:ext uri="{BB962C8B-B14F-4D97-AF65-F5344CB8AC3E}">
        <p14:creationId xmlns:p14="http://schemas.microsoft.com/office/powerpoint/2010/main" val="427797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F75B756F-5EEB-B6A1-6816-DF9C1CB2C010}"/>
              </a:ext>
            </a:extLst>
          </p:cNvPr>
          <p:cNvSpPr txBox="1"/>
          <p:nvPr/>
        </p:nvSpPr>
        <p:spPr>
          <a:xfrm>
            <a:off x="375557" y="342901"/>
            <a:ext cx="11593286" cy="5805372"/>
          </a:xfrm>
          <a:prstGeom prst="rect">
            <a:avLst/>
          </a:prstGeom>
          <a:noFill/>
        </p:spPr>
        <p:txBody>
          <a:bodyPr wrap="square">
            <a:spAutoFit/>
          </a:bodyPr>
          <a:lstStyle/>
          <a:p>
            <a:pPr marL="228600">
              <a:lnSpc>
                <a:spcPct val="115000"/>
              </a:lnSpc>
              <a:spcAft>
                <a:spcPts val="1000"/>
              </a:spcAft>
            </a:pPr>
            <a:r>
              <a:rPr lang="sl-SI" sz="2400" b="1" dirty="0">
                <a:effectLst/>
                <a:latin typeface="Calibri" panose="020F0502020204030204" pitchFamily="34" charset="0"/>
                <a:ea typeface="Calibri" panose="020F0502020204030204" pitchFamily="34" charset="0"/>
                <a:cs typeface="Times New Roman" panose="02020603050405020304" pitchFamily="18" charset="0"/>
              </a:rPr>
              <a:t>POTEK OBČNEGA ZBORA</a:t>
            </a:r>
          </a:p>
          <a:p>
            <a:pPr marL="228600">
              <a:lnSpc>
                <a:spcPct val="115000"/>
              </a:lnSpc>
              <a:spcAft>
                <a:spcPts val="1000"/>
              </a:spcAft>
            </a:pPr>
            <a:endParaRPr lang="sl-SI" sz="2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Predsednik A. Jamnik predlaga prisotnim v sprejem predlagane kandidate. Opravi glasovanje z dviganjem rok. Ugotovi rezultat glasovanja in povabi izvoljene, da zasedejo delovna mesta.</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Pozove verifikacijsko komisijo, da poda poročilo o prisotnosti članov na občnem zboru. V skladu z določili statuta DU Ankaran je zbor sklepčen če je prisotno več kot polovica članov društva. Če občni zbor ni sklepčen se zasedanje odloži za 15 minut, po tem času je zbor sklepčen, če je prisotnih najmanj desetina vseh članov, glede na to, da je članarino plačalo 12</a:t>
            </a:r>
            <a:r>
              <a:rPr lang="sl-SI" sz="2400" dirty="0">
                <a:latin typeface="Calibri" panose="020F0502020204030204" pitchFamily="34" charset="0"/>
                <a:ea typeface="Calibri" panose="020F0502020204030204" pitchFamily="34" charset="0"/>
                <a:cs typeface="Times New Roman" panose="02020603050405020304" pitchFamily="18" charset="0"/>
              </a:rPr>
              <a:t>9</a:t>
            </a:r>
            <a:r>
              <a:rPr lang="sl-SI" sz="2400" dirty="0">
                <a:effectLst/>
                <a:latin typeface="Calibri" panose="020F0502020204030204" pitchFamily="34" charset="0"/>
                <a:ea typeface="Calibri" panose="020F0502020204030204" pitchFamily="34" charset="0"/>
                <a:cs typeface="Times New Roman" panose="02020603050405020304" pitchFamily="18" charset="0"/>
              </a:rPr>
              <a:t> članov  je to 13 članov.</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Verifikacijska komisija poroča, da je prisotnih    članov.</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Predsednik delovnega predsedstva ugotovi, da zbor lahko sklepčno odloča.</a:t>
            </a:r>
          </a:p>
        </p:txBody>
      </p:sp>
    </p:spTree>
    <p:extLst>
      <p:ext uri="{BB962C8B-B14F-4D97-AF65-F5344CB8AC3E}">
        <p14:creationId xmlns:p14="http://schemas.microsoft.com/office/powerpoint/2010/main" val="88564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ACD90C16-9337-16DF-E9C3-527C4182EC7D}"/>
              </a:ext>
            </a:extLst>
          </p:cNvPr>
          <p:cNvSpPr txBox="1"/>
          <p:nvPr/>
        </p:nvSpPr>
        <p:spPr>
          <a:xfrm>
            <a:off x="489857" y="342901"/>
            <a:ext cx="11544300" cy="6054030"/>
          </a:xfrm>
          <a:prstGeom prst="rect">
            <a:avLst/>
          </a:prstGeom>
          <a:noFill/>
        </p:spPr>
        <p:txBody>
          <a:bodyPr wrap="square">
            <a:spAutoFit/>
          </a:bodyPr>
          <a:lstStyle/>
          <a:p>
            <a:pPr marL="228600">
              <a:lnSpc>
                <a:spcPct val="115000"/>
              </a:lnSpc>
            </a:pPr>
            <a:r>
              <a:rPr lang="sl-SI" sz="2400" b="1" dirty="0">
                <a:effectLst/>
                <a:latin typeface="Calibri" panose="020F0502020204030204" pitchFamily="34" charset="0"/>
                <a:ea typeface="Calibri" panose="020F0502020204030204" pitchFamily="34" charset="0"/>
                <a:cs typeface="Times New Roman" panose="02020603050405020304" pitchFamily="18" charset="0"/>
              </a:rPr>
              <a:t>POTEK OBČNEGA ZBORA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15000"/>
              </a:lnSpc>
              <a:spcAft>
                <a:spcPts val="1000"/>
              </a:spcAft>
            </a:pP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Ad.2: </a:t>
            </a:r>
            <a: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Sprejem </a:t>
            </a:r>
            <a:r>
              <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t>
            </a:r>
            <a: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oslovnika o delu občnega zbora</a:t>
            </a:r>
            <a:endParaRPr lang="sl-SI" sz="36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15000"/>
              </a:lnSpc>
            </a:pPr>
            <a:r>
              <a:rPr lang="sl-SI" sz="3600" dirty="0">
                <a:effectLst/>
                <a:latin typeface="Calibri" panose="020F0502020204030204" pitchFamily="34" charset="0"/>
                <a:ea typeface="Calibri" panose="020F0502020204030204" pitchFamily="34" charset="0"/>
                <a:cs typeface="Times New Roman" panose="02020603050405020304" pitchFamily="18" charset="0"/>
              </a:rPr>
              <a:t>Na ekranu je predstavljen poslovnik o delu  občnega zbora.</a:t>
            </a:r>
          </a:p>
          <a:p>
            <a:pPr marL="685800">
              <a:lnSpc>
                <a:spcPct val="115000"/>
              </a:lnSpc>
            </a:pPr>
            <a:r>
              <a:rPr lang="sl-SI" sz="3600" dirty="0">
                <a:effectLst/>
                <a:latin typeface="Calibri" panose="020F0502020204030204" pitchFamily="34" charset="0"/>
                <a:ea typeface="Calibri" panose="020F0502020204030204" pitchFamily="34" charset="0"/>
                <a:cs typeface="Times New Roman" panose="02020603050405020304" pitchFamily="18" charset="0"/>
              </a:rPr>
              <a:t>Predsednik predlaga prisotnim, da z dvigom rok potrdijo poslovnik.</a:t>
            </a:r>
          </a:p>
          <a:p>
            <a:pPr marL="685800">
              <a:lnSpc>
                <a:spcPct val="115000"/>
              </a:lnSpc>
              <a:spcAft>
                <a:spcPts val="1000"/>
              </a:spcAft>
            </a:pPr>
            <a:r>
              <a:rPr lang="sl-SI" sz="3600" dirty="0">
                <a:effectLst/>
                <a:latin typeface="Calibri" panose="020F0502020204030204" pitchFamily="34" charset="0"/>
                <a:ea typeface="Calibri" panose="020F0502020204030204" pitchFamily="34" charset="0"/>
                <a:cs typeface="Times New Roman" panose="02020603050405020304" pitchFamily="18" charset="0"/>
              </a:rPr>
              <a:t>Po glasovanju ugotovi, da je poslovnik sprejet.</a:t>
            </a:r>
          </a:p>
          <a:p>
            <a:pPr>
              <a:lnSpc>
                <a:spcPct val="115000"/>
              </a:lnSpc>
              <a:spcAft>
                <a:spcPts val="1000"/>
              </a:spcAft>
            </a:pPr>
            <a:r>
              <a:rPr lang="sl-SI" sz="3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2013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25C21A-39DE-468D-BEE3-ED9FBD2FC8BF}"/>
              </a:ext>
            </a:extLst>
          </p:cNvPr>
          <p:cNvSpPr>
            <a:spLocks noGrp="1"/>
          </p:cNvSpPr>
          <p:nvPr>
            <p:ph type="title"/>
          </p:nvPr>
        </p:nvSpPr>
        <p:spPr>
          <a:xfrm>
            <a:off x="2289629" y="365127"/>
            <a:ext cx="10515600" cy="607332"/>
          </a:xfrm>
        </p:spPr>
        <p:txBody>
          <a:bodyPr>
            <a:normAutofit/>
          </a:bodyPr>
          <a:lstStyle/>
          <a:p>
            <a:r>
              <a:rPr lang="sl-SI" sz="2800" dirty="0">
                <a:solidFill>
                  <a:srgbClr val="FF0000"/>
                </a:solidFill>
              </a:rPr>
              <a:t>2.SPREJEM POSLOVNIK  O DELU OBČNEGA ZBORA</a:t>
            </a:r>
          </a:p>
        </p:txBody>
      </p:sp>
      <p:sp>
        <p:nvSpPr>
          <p:cNvPr id="3" name="Označba mesta vsebine 2">
            <a:extLst>
              <a:ext uri="{FF2B5EF4-FFF2-40B4-BE49-F238E27FC236}">
                <a16:creationId xmlns:a16="http://schemas.microsoft.com/office/drawing/2014/main" id="{1E803526-4D35-44B1-87F5-4EDB7B7AB739}"/>
              </a:ext>
            </a:extLst>
          </p:cNvPr>
          <p:cNvSpPr>
            <a:spLocks noGrp="1"/>
          </p:cNvSpPr>
          <p:nvPr>
            <p:ph idx="1"/>
          </p:nvPr>
        </p:nvSpPr>
        <p:spPr>
          <a:xfrm>
            <a:off x="406400" y="972460"/>
            <a:ext cx="10947401" cy="5747654"/>
          </a:xfrm>
        </p:spPr>
        <p:txBody>
          <a:bodyPr>
            <a:noAutofit/>
          </a:bodyPr>
          <a:lstStyle/>
          <a:p>
            <a:r>
              <a:rPr lang="sl-SI" sz="1600" b="1" dirty="0">
                <a:effectLst/>
                <a:latin typeface="Times New Roman" panose="02020603050405020304" pitchFamily="18" charset="0"/>
                <a:ea typeface="Times New Roman" panose="02020603050405020304" pitchFamily="18" charset="0"/>
              </a:rPr>
              <a:t>1. </a:t>
            </a:r>
            <a:r>
              <a:rPr lang="sl-SI" sz="1600" b="1" dirty="0">
                <a:solidFill>
                  <a:srgbClr val="FF0000"/>
                </a:solidFill>
                <a:effectLst/>
                <a:latin typeface="Times New Roman" panose="02020603050405020304" pitchFamily="18" charset="0"/>
                <a:ea typeface="Times New Roman" panose="02020603050405020304" pitchFamily="18" charset="0"/>
              </a:rPr>
              <a:t>SESTAVA OBČNEGA ZBORA</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OZ sestavljajo vsi člani DU</a:t>
            </a:r>
            <a:r>
              <a:rPr lang="sl-SI" sz="2000" dirty="0">
                <a:latin typeface="Times New Roman" panose="02020603050405020304" pitchFamily="18" charset="0"/>
                <a:ea typeface="Times New Roman" panose="02020603050405020304" pitchFamily="18" charset="0"/>
              </a:rPr>
              <a:t>.</a:t>
            </a:r>
            <a:r>
              <a:rPr lang="sl-SI" sz="2000" dirty="0">
                <a:effectLst/>
                <a:latin typeface="Times New Roman" panose="02020603050405020304" pitchFamily="18" charset="0"/>
                <a:ea typeface="Times New Roman" panose="02020603050405020304" pitchFamily="18" charset="0"/>
              </a:rPr>
              <a:t> </a:t>
            </a:r>
          </a:p>
          <a:p>
            <a:r>
              <a:rPr lang="sl-SI" sz="1600" b="1" dirty="0">
                <a:effectLst/>
                <a:latin typeface="Times New Roman" panose="02020603050405020304" pitchFamily="18" charset="0"/>
                <a:ea typeface="Times New Roman" panose="02020603050405020304" pitchFamily="18" charset="0"/>
              </a:rPr>
              <a:t>2. </a:t>
            </a:r>
            <a:r>
              <a:rPr lang="sl-SI" sz="1600" b="1" dirty="0">
                <a:solidFill>
                  <a:srgbClr val="FF0000"/>
                </a:solidFill>
                <a:effectLst/>
                <a:latin typeface="Times New Roman" panose="02020603050405020304" pitchFamily="18" charset="0"/>
                <a:ea typeface="Times New Roman" panose="02020603050405020304" pitchFamily="18" charset="0"/>
              </a:rPr>
              <a:t>DELOVNO PREDSEDSTVO</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Predsednik DU predlaga izvolitev delovnega predsedstva, ki vodi OZ. Delovno predsedstvo sestavljajo: predsednik in dva člana.</a:t>
            </a:r>
          </a:p>
          <a:p>
            <a:r>
              <a:rPr lang="sl-SI" sz="2000" b="1" dirty="0">
                <a:effectLst/>
                <a:latin typeface="Times New Roman" panose="02020603050405020304" pitchFamily="18" charset="0"/>
                <a:ea typeface="Times New Roman" panose="02020603050405020304" pitchFamily="18" charset="0"/>
              </a:rPr>
              <a:t>3. </a:t>
            </a:r>
            <a:r>
              <a:rPr lang="sl-SI" sz="2000" b="1" dirty="0">
                <a:solidFill>
                  <a:srgbClr val="FF0000"/>
                </a:solidFill>
                <a:effectLst/>
                <a:latin typeface="Times New Roman" panose="02020603050405020304" pitchFamily="18" charset="0"/>
                <a:ea typeface="Times New Roman" panose="02020603050405020304" pitchFamily="18" charset="0"/>
              </a:rPr>
              <a:t>SPREJEM DNEVNEGA REDA</a:t>
            </a:r>
            <a:endParaRPr lang="sl-SI" sz="20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Predsednik delovnega predsedstva predlaga v sprejem predlog dnevnega reda, kot je naveden v vabilu, spremembe in dopolnitve dnevnega reda sprejme občni zbor. </a:t>
            </a:r>
          </a:p>
          <a:p>
            <a:r>
              <a:rPr lang="sl-SI" sz="1600" b="1" dirty="0">
                <a:effectLst/>
                <a:latin typeface="Times New Roman" panose="02020603050405020304" pitchFamily="18" charset="0"/>
                <a:ea typeface="Times New Roman" panose="02020603050405020304" pitchFamily="18" charset="0"/>
              </a:rPr>
              <a:t>4. </a:t>
            </a:r>
            <a:r>
              <a:rPr lang="sl-SI" sz="1600" b="1" dirty="0">
                <a:solidFill>
                  <a:srgbClr val="FF0000"/>
                </a:solidFill>
                <a:effectLst/>
                <a:latin typeface="Times New Roman" panose="02020603050405020304" pitchFamily="18" charset="0"/>
                <a:ea typeface="Times New Roman" panose="02020603050405020304" pitchFamily="18" charset="0"/>
              </a:rPr>
              <a:t>DELOVNA TELESA OZ SO:</a:t>
            </a:r>
            <a:endParaRPr lang="sl-SI" sz="1600" dirty="0">
              <a:effectLst/>
              <a:latin typeface="Times New Roman" panose="02020603050405020304" pitchFamily="18" charset="0"/>
              <a:ea typeface="Times New Roman" panose="02020603050405020304" pitchFamily="18" charset="0"/>
            </a:endParaRPr>
          </a:p>
          <a:p>
            <a:r>
              <a:rPr lang="sl-SI" sz="1600" dirty="0">
                <a:effectLst/>
                <a:latin typeface="Times New Roman" panose="02020603050405020304" pitchFamily="18" charset="0"/>
                <a:ea typeface="Times New Roman" panose="02020603050405020304" pitchFamily="18" charset="0"/>
              </a:rPr>
              <a:t>  </a:t>
            </a:r>
            <a:r>
              <a:rPr lang="sl-SI" sz="2000" dirty="0">
                <a:effectLst/>
                <a:latin typeface="Times New Roman" panose="02020603050405020304" pitchFamily="18" charset="0"/>
                <a:ea typeface="Times New Roman" panose="02020603050405020304" pitchFamily="18" charset="0"/>
              </a:rPr>
              <a:t>-  verifikacijska komisija, ki je obenem volilna komisija, sestavljajo jo predsednik in dva člana</a:t>
            </a:r>
          </a:p>
          <a:p>
            <a:r>
              <a:rPr lang="sl-SI" sz="2000" dirty="0">
                <a:effectLst/>
                <a:latin typeface="Times New Roman" panose="02020603050405020304" pitchFamily="18" charset="0"/>
                <a:ea typeface="Times New Roman" panose="02020603050405020304" pitchFamily="18" charset="0"/>
              </a:rPr>
              <a:t>   -  zapisnikar in dva overovatelja zapisnika.  </a:t>
            </a:r>
          </a:p>
          <a:p>
            <a:r>
              <a:rPr lang="sl-SI" sz="1600" b="1" dirty="0">
                <a:effectLst/>
                <a:latin typeface="Times New Roman" panose="02020603050405020304" pitchFamily="18" charset="0"/>
                <a:ea typeface="Times New Roman" panose="02020603050405020304" pitchFamily="18" charset="0"/>
              </a:rPr>
              <a:t>5. </a:t>
            </a:r>
            <a:r>
              <a:rPr lang="sl-SI" sz="1600" b="1" dirty="0">
                <a:solidFill>
                  <a:srgbClr val="FF0000"/>
                </a:solidFill>
                <a:effectLst/>
                <a:latin typeface="Times New Roman" panose="02020603050405020304" pitchFamily="18" charset="0"/>
                <a:ea typeface="Times New Roman" panose="02020603050405020304" pitchFamily="18" charset="0"/>
              </a:rPr>
              <a:t>PRISOTNOST</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Verifikacijska komisija ugotovi prisotnost članov OZ, njen predsednik pa poda poročilo o prisotnosti.</a:t>
            </a:r>
          </a:p>
          <a:p>
            <a:r>
              <a:rPr lang="sl-SI" sz="1600" b="1" dirty="0">
                <a:effectLst/>
                <a:latin typeface="Times New Roman" panose="02020603050405020304" pitchFamily="18" charset="0"/>
                <a:ea typeface="Times New Roman" panose="02020603050405020304" pitchFamily="18" charset="0"/>
              </a:rPr>
              <a:t>6. </a:t>
            </a:r>
            <a:r>
              <a:rPr lang="sl-SI" sz="1600" b="1" dirty="0">
                <a:solidFill>
                  <a:srgbClr val="FF0000"/>
                </a:solidFill>
                <a:effectLst/>
                <a:latin typeface="Times New Roman" panose="02020603050405020304" pitchFamily="18" charset="0"/>
                <a:ea typeface="Times New Roman" panose="02020603050405020304" pitchFamily="18" charset="0"/>
              </a:rPr>
              <a:t>SKLEPČNOST</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OZ je sklepčen, če je prisotnih vsaj 1/2 članov DU. Če OZ ni sklepčen, se zasedanje odloži za 15 minut. Po poteku tega časa je OZ sklepčen, če je prisotnih najmanj desetina vseh članov.</a:t>
            </a:r>
            <a:endParaRPr lang="sl-SI" sz="2000" dirty="0"/>
          </a:p>
        </p:txBody>
      </p:sp>
    </p:spTree>
    <p:extLst>
      <p:ext uri="{BB962C8B-B14F-4D97-AF65-F5344CB8AC3E}">
        <p14:creationId xmlns:p14="http://schemas.microsoft.com/office/powerpoint/2010/main" val="249784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2A22BF-FA98-4FFC-B5BB-0875ABB63AD8}"/>
              </a:ext>
            </a:extLst>
          </p:cNvPr>
          <p:cNvSpPr>
            <a:spLocks noGrp="1"/>
          </p:cNvSpPr>
          <p:nvPr>
            <p:ph type="title"/>
          </p:nvPr>
        </p:nvSpPr>
        <p:spPr>
          <a:xfrm>
            <a:off x="1872342" y="365126"/>
            <a:ext cx="9481457" cy="810532"/>
          </a:xfrm>
        </p:spPr>
        <p:txBody>
          <a:bodyPr>
            <a:normAutofit/>
          </a:bodyPr>
          <a:lstStyle/>
          <a:p>
            <a:r>
              <a:rPr lang="sl-SI" sz="2800" dirty="0">
                <a:solidFill>
                  <a:srgbClr val="FF0000"/>
                </a:solidFill>
              </a:rPr>
              <a:t>2. SPREJEM POSLOVNIK O DELU VOLILNEGA OBČNEGA ZBORA</a:t>
            </a:r>
          </a:p>
        </p:txBody>
      </p:sp>
      <p:sp>
        <p:nvSpPr>
          <p:cNvPr id="3" name="Označba mesta vsebine 2">
            <a:extLst>
              <a:ext uri="{FF2B5EF4-FFF2-40B4-BE49-F238E27FC236}">
                <a16:creationId xmlns:a16="http://schemas.microsoft.com/office/drawing/2014/main" id="{AE65D7D9-C2AA-4A91-8F23-5177BE6DFEE6}"/>
              </a:ext>
            </a:extLst>
          </p:cNvPr>
          <p:cNvSpPr>
            <a:spLocks noGrp="1"/>
          </p:cNvSpPr>
          <p:nvPr>
            <p:ph idx="1"/>
          </p:nvPr>
        </p:nvSpPr>
        <p:spPr>
          <a:xfrm>
            <a:off x="667657" y="1349830"/>
            <a:ext cx="10686143" cy="4827134"/>
          </a:xfrm>
        </p:spPr>
        <p:txBody>
          <a:bodyPr>
            <a:noAutofit/>
          </a:bodyPr>
          <a:lstStyle/>
          <a:p>
            <a:r>
              <a:rPr lang="sl-SI" sz="1600" b="1" dirty="0">
                <a:effectLst/>
                <a:latin typeface="Times New Roman" panose="02020603050405020304" pitchFamily="18" charset="0"/>
                <a:ea typeface="Times New Roman" panose="02020603050405020304" pitchFamily="18" charset="0"/>
              </a:rPr>
              <a:t>7. </a:t>
            </a:r>
            <a:r>
              <a:rPr lang="sl-SI" sz="1600" b="1" dirty="0">
                <a:solidFill>
                  <a:srgbClr val="FF0000"/>
                </a:solidFill>
                <a:effectLst/>
                <a:latin typeface="Times New Roman" panose="02020603050405020304" pitchFamily="18" charset="0"/>
                <a:ea typeface="Times New Roman" panose="02020603050405020304" pitchFamily="18" charset="0"/>
              </a:rPr>
              <a:t>PRAVICA  DO RAZPRAVE</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Pravico do razprave imajo člani OZ in gostje v skladu s sprejetim dnevnim redom - vendar o posamezni točki največ dvakrat. Udeleženec OZ ima pravico replike takoj, ko razpravljavec konča z razpravo, če želi pojasniti ali odgovoriti na kakšno vprašanje ali trditev razpravljavca. Replika lahko traja največ 3 minute.</a:t>
            </a:r>
            <a:r>
              <a:rPr lang="sl-SI" sz="1600" dirty="0">
                <a:effectLst/>
                <a:latin typeface="Times New Roman" panose="02020603050405020304" pitchFamily="18" charset="0"/>
                <a:ea typeface="Times New Roman" panose="02020603050405020304" pitchFamily="18" charset="0"/>
              </a:rPr>
              <a:t> </a:t>
            </a:r>
          </a:p>
          <a:p>
            <a:r>
              <a:rPr lang="sl-SI" sz="1600" b="1" dirty="0">
                <a:effectLst/>
                <a:latin typeface="Times New Roman" panose="02020603050405020304" pitchFamily="18" charset="0"/>
                <a:ea typeface="Times New Roman" panose="02020603050405020304" pitchFamily="18" charset="0"/>
              </a:rPr>
              <a:t>8. </a:t>
            </a:r>
            <a:r>
              <a:rPr lang="sl-SI" sz="1600" b="1" dirty="0">
                <a:solidFill>
                  <a:srgbClr val="FF0000"/>
                </a:solidFill>
                <a:effectLst/>
                <a:latin typeface="Times New Roman" panose="02020603050405020304" pitchFamily="18" charset="0"/>
                <a:ea typeface="Times New Roman" panose="02020603050405020304" pitchFamily="18" charset="0"/>
              </a:rPr>
              <a:t>OMEJITEV RAZPRAVE</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Vsak razpravljavec lahko skupno razpravlja največ 5 minut.</a:t>
            </a:r>
            <a:endParaRPr lang="sl-SI" sz="1600" dirty="0">
              <a:effectLst/>
              <a:latin typeface="Times New Roman" panose="02020603050405020304" pitchFamily="18" charset="0"/>
              <a:ea typeface="Times New Roman" panose="02020603050405020304" pitchFamily="18" charset="0"/>
            </a:endParaRPr>
          </a:p>
          <a:p>
            <a:r>
              <a:rPr lang="sl-SI" sz="1600" b="1" dirty="0">
                <a:effectLst/>
                <a:latin typeface="Times New Roman" panose="02020603050405020304" pitchFamily="18" charset="0"/>
                <a:ea typeface="Times New Roman" panose="02020603050405020304" pitchFamily="18" charset="0"/>
              </a:rPr>
              <a:t>9. </a:t>
            </a:r>
            <a:r>
              <a:rPr lang="sl-SI" sz="1600" b="1" dirty="0">
                <a:solidFill>
                  <a:srgbClr val="FF0000"/>
                </a:solidFill>
                <a:effectLst/>
                <a:latin typeface="Times New Roman" panose="02020603050405020304" pitchFamily="18" charset="0"/>
                <a:ea typeface="Times New Roman" panose="02020603050405020304" pitchFamily="18" charset="0"/>
              </a:rPr>
              <a:t>ODLOČANJE</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OZ odloča z večino glasov članov navzočih na OZ. Če je enako število glasov »ZA« in enako število »PROTI«, predlog ni sprejet. Volitve opravi volilna komisija in se opravijo z javnim glasovanjem z dviganjem rok, razen če občni zbor ne odloči drugače.</a:t>
            </a:r>
            <a:endParaRPr lang="sl-SI" sz="1600" dirty="0">
              <a:effectLst/>
              <a:latin typeface="Times New Roman" panose="02020603050405020304" pitchFamily="18" charset="0"/>
              <a:ea typeface="Times New Roman" panose="02020603050405020304" pitchFamily="18" charset="0"/>
            </a:endParaRPr>
          </a:p>
          <a:p>
            <a:r>
              <a:rPr lang="sl-SI" sz="1600" b="1" dirty="0">
                <a:effectLst/>
                <a:latin typeface="Times New Roman" panose="02020603050405020304" pitchFamily="18" charset="0"/>
                <a:ea typeface="Times New Roman" panose="02020603050405020304" pitchFamily="18" charset="0"/>
              </a:rPr>
              <a:t>10. </a:t>
            </a:r>
            <a:r>
              <a:rPr lang="sl-SI" sz="1600" b="1" dirty="0">
                <a:solidFill>
                  <a:srgbClr val="FF0000"/>
                </a:solidFill>
                <a:effectLst/>
                <a:latin typeface="Times New Roman" panose="02020603050405020304" pitchFamily="18" charset="0"/>
                <a:ea typeface="Times New Roman" panose="02020603050405020304" pitchFamily="18" charset="0"/>
              </a:rPr>
              <a:t>VZDRŽEVANJE REDA NA OZ</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Za red skrbi delovno predsedstvo </a:t>
            </a:r>
          </a:p>
          <a:p>
            <a:r>
              <a:rPr lang="sl-SI" sz="2000" dirty="0">
                <a:effectLst/>
                <a:latin typeface="Times New Roman" panose="02020603050405020304" pitchFamily="18" charset="0"/>
                <a:ea typeface="Times New Roman" panose="02020603050405020304" pitchFamily="18" charset="0"/>
              </a:rPr>
              <a:t> </a:t>
            </a:r>
          </a:p>
          <a:p>
            <a:endParaRPr lang="sl-SI" sz="1600" dirty="0"/>
          </a:p>
        </p:txBody>
      </p:sp>
    </p:spTree>
    <p:extLst>
      <p:ext uri="{BB962C8B-B14F-4D97-AF65-F5344CB8AC3E}">
        <p14:creationId xmlns:p14="http://schemas.microsoft.com/office/powerpoint/2010/main" val="150717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6237B69A-7C05-695C-B6CA-4F42AB01B772}"/>
              </a:ext>
            </a:extLst>
          </p:cNvPr>
          <p:cNvSpPr txBox="1"/>
          <p:nvPr/>
        </p:nvSpPr>
        <p:spPr>
          <a:xfrm>
            <a:off x="381505" y="195943"/>
            <a:ext cx="11391394" cy="6535764"/>
          </a:xfrm>
          <a:prstGeom prst="rect">
            <a:avLst/>
          </a:prstGeom>
          <a:noFill/>
        </p:spPr>
        <p:txBody>
          <a:bodyPr wrap="square">
            <a:spAutoFit/>
          </a:bodyPr>
          <a:lstStyle/>
          <a:p>
            <a:pPr marL="228600">
              <a:lnSpc>
                <a:spcPct val="115000"/>
              </a:lnSpc>
            </a:pPr>
            <a:r>
              <a:rPr lang="sl-SI" sz="2000" b="1" dirty="0">
                <a:effectLst/>
                <a:latin typeface="Calibri" panose="020F0502020204030204" pitchFamily="34" charset="0"/>
                <a:ea typeface="Calibri" panose="020F0502020204030204" pitchFamily="34" charset="0"/>
                <a:cs typeface="Times New Roman" panose="02020603050405020304" pitchFamily="18" charset="0"/>
              </a:rPr>
              <a:t>POTEK OBČNEGA ZBORA</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sl-SI" sz="20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15000"/>
              </a:lnSpc>
            </a:pPr>
            <a:r>
              <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Ad.1: </a:t>
            </a:r>
            <a: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Izvolitev delovnega predsedstva, verifikacijske komisije, overovateljev in zapisnikarja.</a:t>
            </a:r>
            <a:endPar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sl-SI" sz="2800" dirty="0">
                <a:effectLst/>
                <a:latin typeface="Calibri" panose="020F0502020204030204" pitchFamily="34" charset="0"/>
                <a:ea typeface="Calibri" panose="020F0502020204030204" pitchFamily="34" charset="0"/>
                <a:cs typeface="Times New Roman" panose="02020603050405020304" pitchFamily="18" charset="0"/>
              </a:rPr>
              <a:t>Predsednik predlaga zboru izvolitev delovnega predsedstva: </a:t>
            </a:r>
          </a:p>
          <a:p>
            <a:pPr marL="228600">
              <a:lnSpc>
                <a:spcPct val="115000"/>
              </a:lnSpc>
            </a:pPr>
            <a:r>
              <a:rPr lang="sl-SI" sz="2800" dirty="0">
                <a:effectLst/>
                <a:latin typeface="Calibri" panose="020F0502020204030204" pitchFamily="34" charset="0"/>
                <a:ea typeface="Calibri" panose="020F0502020204030204" pitchFamily="34" charset="0"/>
                <a:cs typeface="Times New Roman" panose="02020603050405020304" pitchFamily="18" charset="0"/>
              </a:rPr>
              <a:t>Predsednik: Andrej Jamnik</a:t>
            </a:r>
          </a:p>
          <a:p>
            <a:pPr marL="342900" lvl="0" indent="-342900">
              <a:lnSpc>
                <a:spcPct val="115000"/>
              </a:lnSpc>
              <a:buFont typeface="Calibri" panose="020F0502020204030204" pitchFamily="34" charset="0"/>
              <a:buChar char="-"/>
            </a:pPr>
            <a:r>
              <a:rPr lang="sl-SI" sz="2800" dirty="0">
                <a:effectLst/>
                <a:latin typeface="Calibri" panose="020F0502020204030204" pitchFamily="34" charset="0"/>
                <a:ea typeface="Calibri" panose="020F0502020204030204" pitchFamily="34" charset="0"/>
                <a:cs typeface="Times New Roman" panose="02020603050405020304" pitchFamily="18" charset="0"/>
              </a:rPr>
              <a:t>Član :</a:t>
            </a:r>
          </a:p>
          <a:p>
            <a:pPr marL="342900" lvl="0" indent="-342900">
              <a:lnSpc>
                <a:spcPct val="115000"/>
              </a:lnSpc>
              <a:spcAft>
                <a:spcPts val="1000"/>
              </a:spcAft>
              <a:buFont typeface="Calibri" panose="020F0502020204030204" pitchFamily="34" charset="0"/>
              <a:buChar char="-"/>
            </a:pPr>
            <a:r>
              <a:rPr lang="sl-SI" sz="2800" dirty="0">
                <a:effectLst/>
                <a:latin typeface="Calibri" panose="020F0502020204030204" pitchFamily="34" charset="0"/>
                <a:ea typeface="Calibri" panose="020F0502020204030204" pitchFamily="34" charset="0"/>
                <a:cs typeface="Times New Roman" panose="02020603050405020304" pitchFamily="18" charset="0"/>
              </a:rPr>
              <a:t>Član:</a:t>
            </a:r>
          </a:p>
          <a:p>
            <a:pPr marL="457200">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Verifikacijska komisija :</a:t>
            </a:r>
          </a:p>
          <a:p>
            <a:pPr marL="457200">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Overovatelji:</a:t>
            </a:r>
          </a:p>
          <a:p>
            <a:pPr marL="457200">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Zapisničarka : Vlasta Muženič</a:t>
            </a:r>
          </a:p>
        </p:txBody>
      </p:sp>
    </p:spTree>
    <p:extLst>
      <p:ext uri="{BB962C8B-B14F-4D97-AF65-F5344CB8AC3E}">
        <p14:creationId xmlns:p14="http://schemas.microsoft.com/office/powerpoint/2010/main" val="55707104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TotalTime>
  <Words>801</Words>
  <Application>Microsoft Office PowerPoint</Application>
  <PresentationFormat>Širokozaslonsko</PresentationFormat>
  <Paragraphs>82</Paragraphs>
  <Slides>24</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24</vt:i4>
      </vt:variant>
    </vt:vector>
  </HeadingPairs>
  <TitlesOfParts>
    <vt:vector size="29" baseType="lpstr">
      <vt:lpstr>Arial</vt:lpstr>
      <vt:lpstr>Calibri</vt:lpstr>
      <vt:lpstr>Calibri Light</vt:lpstr>
      <vt:lpstr>Times New Roman</vt:lpstr>
      <vt:lpstr>Officeova tema</vt:lpstr>
      <vt:lpstr>PowerPointova predstavitev</vt:lpstr>
      <vt:lpstr>PowerPointova predstavitev</vt:lpstr>
      <vt:lpstr>Društvo upokojencev in starejših občanov Ankaran  VOLILNI LETNI OBČNI ZBOR  </vt:lpstr>
      <vt:lpstr>DNEVNI RED:</vt:lpstr>
      <vt:lpstr>PowerPointova predstavitev</vt:lpstr>
      <vt:lpstr>PowerPointova predstavitev</vt:lpstr>
      <vt:lpstr>2.SPREJEM POSLOVNIK  O DELU OBČNEGA ZBORA</vt:lpstr>
      <vt:lpstr>2. SPREJEM POSLOVNIK O DELU VOLILNEGA OBČNEGA ZBORA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Društvo upokojencev in starejših občanov Ankarana se</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VOLIVNI OBČNI ZBOR DRUŠTVA UPOKOVENCEV ANKARAN</dc:title>
  <dc:creator>Tata</dc:creator>
  <cp:lastModifiedBy>Tata</cp:lastModifiedBy>
  <cp:revision>71</cp:revision>
  <dcterms:created xsi:type="dcterms:W3CDTF">2022-04-12T18:05:35Z</dcterms:created>
  <dcterms:modified xsi:type="dcterms:W3CDTF">2025-01-04T18:46:27Z</dcterms:modified>
</cp:coreProperties>
</file>