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 id="371" r:id="rId3"/>
    <p:sldId id="362" r:id="rId4"/>
    <p:sldId id="372" r:id="rId5"/>
    <p:sldId id="384" r:id="rId6"/>
    <p:sldId id="386" r:id="rId7"/>
    <p:sldId id="385" r:id="rId8"/>
    <p:sldId id="377" r:id="rId9"/>
    <p:sldId id="383" r:id="rId10"/>
    <p:sldId id="378" r:id="rId11"/>
    <p:sldId id="379" r:id="rId12"/>
    <p:sldId id="313" r:id="rId13"/>
    <p:sldId id="314" r:id="rId14"/>
    <p:sldId id="389" r:id="rId15"/>
    <p:sldId id="266" r:id="rId16"/>
    <p:sldId id="265" r:id="rId17"/>
    <p:sldId id="315" r:id="rId18"/>
    <p:sldId id="317" r:id="rId19"/>
    <p:sldId id="391" r:id="rId20"/>
    <p:sldId id="380" r:id="rId21"/>
    <p:sldId id="390" r:id="rId22"/>
    <p:sldId id="327" r:id="rId23"/>
    <p:sldId id="336" r:id="rId24"/>
    <p:sldId id="335" r:id="rId25"/>
    <p:sldId id="381" r:id="rId26"/>
    <p:sldId id="382" r:id="rId27"/>
    <p:sldId id="392" r:id="rId28"/>
    <p:sldId id="330" r:id="rId29"/>
    <p:sldId id="323" r:id="rId30"/>
    <p:sldId id="343" r:id="rId31"/>
    <p:sldId id="364" r:id="rId32"/>
    <p:sldId id="360" r:id="rId33"/>
    <p:sldId id="291" r:id="rId34"/>
    <p:sldId id="355" r:id="rId35"/>
    <p:sldId id="326" r:id="rId36"/>
    <p:sldId id="359" r:id="rId37"/>
    <p:sldId id="363" r:id="rId38"/>
    <p:sldId id="358" r:id="rId39"/>
    <p:sldId id="365" r:id="rId40"/>
    <p:sldId id="357" r:id="rId41"/>
    <p:sldId id="393" r:id="rId42"/>
    <p:sldId id="366" r:id="rId43"/>
    <p:sldId id="387" r:id="rId44"/>
    <p:sldId id="348" r:id="rId45"/>
    <p:sldId id="345" r:id="rId46"/>
    <p:sldId id="256" r:id="rId4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1" clrIdx="0">
    <p:extLst>
      <p:ext uri="{19B8F6BF-5375-455C-9EA6-DF929625EA0E}">
        <p15:presenceInfo xmlns:p15="http://schemas.microsoft.com/office/powerpoint/2012/main" userId="T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6" autoAdjust="0"/>
    <p:restoredTop sz="94364" autoAdjust="0"/>
  </p:normalViewPr>
  <p:slideViewPr>
    <p:cSldViewPr snapToGrid="0">
      <p:cViewPr varScale="1">
        <p:scale>
          <a:sx n="96" d="100"/>
          <a:sy n="96" d="100"/>
        </p:scale>
        <p:origin x="91"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16EA8E-1235-4D4F-AEDA-EECE452F4775}"/>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EC701C5C-0170-488B-B0B5-84F1D2814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F5EF684C-6473-461B-98C9-A9A8689F49F9}"/>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D6DA4E81-369B-428F-A629-E276C6A3CA3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8BD3A6C-8E92-4643-A863-D14F43101060}"/>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12625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132312-8BF3-411C-85BF-1DAE98ABFD2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25990760-971D-4E72-B774-D9C4A29E7836}"/>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4D0095B-AD9B-4861-AE2C-FF13AA45F543}"/>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21BC3A72-14E5-4BC4-BD26-59FF2B274B3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855450E-41B6-498B-8DE7-90F8D8C1FCD0}"/>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11986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74C05A07-5879-4F53-A261-A0C3B1D4A83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7F0F8E0-70C6-4BC4-A37E-84DDB0B0AFA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DC9BE0-710C-484C-85F2-381873C37970}"/>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41244FB6-1963-4EF6-B867-28719BD210A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FCACB6F-564A-429E-8412-EA20E16253D8}"/>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627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E67EB2-258F-4CC4-AF04-EA389E56AC6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A6BDFFF-61C0-47D6-8691-F1FBD0A1F24F}"/>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07A0976-05E4-4240-8305-1E5FC564EB58}"/>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BEAF6B9E-684D-4D2A-9779-0723F68DFBE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0A8DD7F-451B-48FB-BBB6-A38E699C4FDC}"/>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7528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BE7AAC-ABF2-4591-8010-4672A8647D5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23D0E90E-6257-484D-87FB-300C3DFD0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01EB82C3-E9B0-45B9-8DEC-BE3B417C2753}"/>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46AE0C2D-095D-463A-A752-4B63F72E2B3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1D1DB50-D9D1-4C93-AF3C-7B1B056C90A7}"/>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387377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D16382-8DB9-441D-B831-FD4E35FCB8C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B2825EF0-6A46-48B9-BDB3-1130DF309009}"/>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31AD57A-D155-404D-B15E-489B48D69D6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638B2F8-5964-4FC3-AC11-8F5851D35618}"/>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6" name="Označba mesta noge 5">
            <a:extLst>
              <a:ext uri="{FF2B5EF4-FFF2-40B4-BE49-F238E27FC236}">
                <a16:creationId xmlns:a16="http://schemas.microsoft.com/office/drawing/2014/main" id="{E3B717AB-3309-4716-BD6B-D0BBE540E4C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8F6DE8B-067C-4DC8-B173-C154D56DEED9}"/>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08377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6F6A22-84E0-49C1-909E-203C6C64C4F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F9FF811-D49D-4367-8C0F-7D2E5389E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FBBFA3E-B48C-483A-96C6-6B57A98C3D6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A2AC56E-0071-4A5A-A099-4E9095F16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3E3ED224-32AE-4296-8075-2386579D9A7E}"/>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05A4B0C1-0B7F-4994-A3D5-21C9245E13E9}"/>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8" name="Označba mesta noge 7">
            <a:extLst>
              <a:ext uri="{FF2B5EF4-FFF2-40B4-BE49-F238E27FC236}">
                <a16:creationId xmlns:a16="http://schemas.microsoft.com/office/drawing/2014/main" id="{C62023A6-0966-4A2B-8937-84E4D29F2AD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7574F6D8-62DF-4464-8D0F-D7D02801140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63513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66B480-872A-48CA-91A3-D2A062CC56D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908D1581-51AA-4820-8E30-BE288C76D2AC}"/>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4" name="Označba mesta noge 3">
            <a:extLst>
              <a:ext uri="{FF2B5EF4-FFF2-40B4-BE49-F238E27FC236}">
                <a16:creationId xmlns:a16="http://schemas.microsoft.com/office/drawing/2014/main" id="{AB98974D-E37A-4386-ADC1-903AB6D1C2B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4E4BCBE-9687-443E-BD36-122AC6994646}"/>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128786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F40BA5B-4035-482D-A2C7-01089AD09281}"/>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3" name="Označba mesta noge 2">
            <a:extLst>
              <a:ext uri="{FF2B5EF4-FFF2-40B4-BE49-F238E27FC236}">
                <a16:creationId xmlns:a16="http://schemas.microsoft.com/office/drawing/2014/main" id="{7C19576A-AA14-4F50-8272-5D341FA16B6F}"/>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B446DA69-B474-4406-AAE8-F38ADEDA7B2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40876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278100-CFD6-44C7-875B-FF4AB7A6202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777AF277-3A75-4EB7-AB6F-CE914EA85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9EDCB83-5A7D-41E5-AA96-052AD9EA5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9A1B130-5A6A-4775-B547-A380A5A35CCE}"/>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6" name="Označba mesta noge 5">
            <a:extLst>
              <a:ext uri="{FF2B5EF4-FFF2-40B4-BE49-F238E27FC236}">
                <a16:creationId xmlns:a16="http://schemas.microsoft.com/office/drawing/2014/main" id="{49AF3884-3725-4D81-9511-FF9ABCF806B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B51053E-0058-4495-955D-AC6C36F36A63}"/>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207502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D82574-A4A1-48F7-89A1-518D49900480}"/>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43D9602B-2E0E-4A78-AC99-ABA7951DF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8E32A508-7F50-40B0-A707-AD235E72C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CD67D898-690B-4F9D-B0DC-38E511342ADC}"/>
              </a:ext>
            </a:extLst>
          </p:cNvPr>
          <p:cNvSpPr>
            <a:spLocks noGrp="1"/>
          </p:cNvSpPr>
          <p:nvPr>
            <p:ph type="dt" sz="half" idx="10"/>
          </p:nvPr>
        </p:nvSpPr>
        <p:spPr/>
        <p:txBody>
          <a:bodyPr/>
          <a:lstStyle/>
          <a:p>
            <a:fld id="{38B484B6-F67B-4DEE-9FA9-2023C7A15DCD}" type="datetimeFigureOut">
              <a:rPr lang="sl-SI" smtClean="0"/>
              <a:t>24. 12. 2024</a:t>
            </a:fld>
            <a:endParaRPr lang="sl-SI"/>
          </a:p>
        </p:txBody>
      </p:sp>
      <p:sp>
        <p:nvSpPr>
          <p:cNvPr id="6" name="Označba mesta noge 5">
            <a:extLst>
              <a:ext uri="{FF2B5EF4-FFF2-40B4-BE49-F238E27FC236}">
                <a16:creationId xmlns:a16="http://schemas.microsoft.com/office/drawing/2014/main" id="{8D62BF14-2F46-442F-B4AB-BE334C91C60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21CAA67-D38E-4173-A545-DD8257E23BAE}"/>
              </a:ext>
            </a:extLst>
          </p:cNvPr>
          <p:cNvSpPr>
            <a:spLocks noGrp="1"/>
          </p:cNvSpPr>
          <p:nvPr>
            <p:ph type="sldNum" sz="quarter" idx="12"/>
          </p:nvPr>
        </p:nvSpPr>
        <p:spPr/>
        <p:txBody>
          <a:bodyPr/>
          <a:lstStyle/>
          <a:p>
            <a:fld id="{25C4C7A7-0A8C-4FCC-860C-71DC202610BC}" type="slidenum">
              <a:rPr lang="sl-SI" smtClean="0"/>
              <a:t>‹#›</a:t>
            </a:fld>
            <a:endParaRPr lang="sl-SI"/>
          </a:p>
        </p:txBody>
      </p:sp>
    </p:spTree>
    <p:extLst>
      <p:ext uri="{BB962C8B-B14F-4D97-AF65-F5344CB8AC3E}">
        <p14:creationId xmlns:p14="http://schemas.microsoft.com/office/powerpoint/2010/main" val="302376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06C7B0B-EFA6-498A-88EB-0111FCD87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A582762-910B-40BC-9AC0-B4CE1B07F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5BCDC98-C574-48B2-AB24-1DF0B39B3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484B6-F67B-4DEE-9FA9-2023C7A15DCD}" type="datetimeFigureOut">
              <a:rPr lang="sl-SI" smtClean="0"/>
              <a:t>24. 12. 2024</a:t>
            </a:fld>
            <a:endParaRPr lang="sl-SI"/>
          </a:p>
        </p:txBody>
      </p:sp>
      <p:sp>
        <p:nvSpPr>
          <p:cNvPr id="5" name="Označba mesta noge 4">
            <a:extLst>
              <a:ext uri="{FF2B5EF4-FFF2-40B4-BE49-F238E27FC236}">
                <a16:creationId xmlns:a16="http://schemas.microsoft.com/office/drawing/2014/main" id="{91064C66-6BD8-44CB-B3EF-874738846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22FB360-BCCA-4143-80F7-2DA47CC942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4C7A7-0A8C-4FCC-860C-71DC202610BC}" type="slidenum">
              <a:rPr lang="sl-SI" smtClean="0"/>
              <a:t>‹#›</a:t>
            </a:fld>
            <a:endParaRPr lang="sl-SI"/>
          </a:p>
        </p:txBody>
      </p:sp>
    </p:spTree>
    <p:extLst>
      <p:ext uri="{BB962C8B-B14F-4D97-AF65-F5344CB8AC3E}">
        <p14:creationId xmlns:p14="http://schemas.microsoft.com/office/powerpoint/2010/main" val="321151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cda@obcina-ankaran.si"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nadja.stok@gmail.com" TargetMode="External"/><Relationship Id="rId2" Type="http://schemas.openxmlformats.org/officeDocument/2006/relationships/hyperlink" Target="mailto:ejurincic@hotmail.com" TargetMode="External"/><Relationship Id="rId1" Type="http://schemas.openxmlformats.org/officeDocument/2006/relationships/slideLayout" Target="../slideLayouts/slideLayout7.xml"/><Relationship Id="rId4" Type="http://schemas.openxmlformats.org/officeDocument/2006/relationships/hyperlink" Target="mailto:cda@obcina-ankaran.s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cda@obcina-ankaran.si" TargetMode="External"/><Relationship Id="rId2" Type="http://schemas.openxmlformats.org/officeDocument/2006/relationships/hyperlink" Target="mailto:milica.celin51@gmail.com"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69572EE0-2DED-D994-6063-28604CFDBE9E}"/>
              </a:ext>
            </a:extLst>
          </p:cNvPr>
          <p:cNvPicPr>
            <a:picLocks noChangeAspect="1"/>
          </p:cNvPicPr>
          <p:nvPr/>
        </p:nvPicPr>
        <p:blipFill>
          <a:blip r:embed="rId2">
            <a:extLst>
              <a:ext uri="{28A0092B-C50C-407E-A947-70E740481C1C}">
                <a14:useLocalDpi xmlns:a14="http://schemas.microsoft.com/office/drawing/2010/main" val="0"/>
              </a:ext>
            </a:extLst>
          </a:blip>
          <a:srcRect l="14973" t="10773" r="22144" b="26059"/>
          <a:stretch/>
        </p:blipFill>
        <p:spPr>
          <a:xfrm>
            <a:off x="3825902" y="524787"/>
            <a:ext cx="4412974" cy="3970447"/>
          </a:xfrm>
          <a:prstGeom prst="rect">
            <a:avLst/>
          </a:prstGeom>
        </p:spPr>
      </p:pic>
      <p:sp>
        <p:nvSpPr>
          <p:cNvPr id="2" name="PoljeZBesedilom 1">
            <a:extLst>
              <a:ext uri="{FF2B5EF4-FFF2-40B4-BE49-F238E27FC236}">
                <a16:creationId xmlns:a16="http://schemas.microsoft.com/office/drawing/2014/main" id="{B2E9B226-10C5-0A38-22FE-534C99A147C0}"/>
              </a:ext>
            </a:extLst>
          </p:cNvPr>
          <p:cNvSpPr txBox="1"/>
          <p:nvPr/>
        </p:nvSpPr>
        <p:spPr>
          <a:xfrm>
            <a:off x="4774095" y="4913907"/>
            <a:ext cx="2834639" cy="1200329"/>
          </a:xfrm>
          <a:prstGeom prst="rect">
            <a:avLst/>
          </a:prstGeom>
          <a:noFill/>
        </p:spPr>
        <p:txBody>
          <a:bodyPr wrap="square" rtlCol="0">
            <a:spAutoFit/>
          </a:bodyPr>
          <a:lstStyle/>
          <a:p>
            <a:r>
              <a:rPr lang="sl-SI" sz="3600" b="1" dirty="0"/>
              <a:t>OBČNI ZBOR</a:t>
            </a:r>
          </a:p>
          <a:p>
            <a:pPr algn="ctr"/>
            <a:r>
              <a:rPr lang="sl-SI" dirty="0"/>
              <a:t>21.6.2023</a:t>
            </a:r>
          </a:p>
          <a:p>
            <a:pPr algn="ctr"/>
            <a:r>
              <a:rPr lang="sl-SI" dirty="0"/>
              <a:t>Sv. Katarina </a:t>
            </a:r>
          </a:p>
        </p:txBody>
      </p:sp>
    </p:spTree>
    <p:extLst>
      <p:ext uri="{BB962C8B-B14F-4D97-AF65-F5344CB8AC3E}">
        <p14:creationId xmlns:p14="http://schemas.microsoft.com/office/powerpoint/2010/main" val="171601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3A81B7-DBC5-ACCF-213A-C71CA9B6CCCD}"/>
              </a:ext>
            </a:extLst>
          </p:cNvPr>
          <p:cNvSpPr>
            <a:spLocks noGrp="1"/>
          </p:cNvSpPr>
          <p:nvPr>
            <p:ph type="title"/>
          </p:nvPr>
        </p:nvSpPr>
        <p:spPr/>
        <p:txBody>
          <a:bodyPr>
            <a:normAutofit fontScale="90000"/>
          </a:bodyPr>
          <a:lstStyle/>
          <a:p>
            <a:r>
              <a:rPr lang="sl-SI" dirty="0"/>
              <a:t>                            </a:t>
            </a:r>
            <a:r>
              <a:rPr lang="sl-SI" b="1" dirty="0">
                <a:solidFill>
                  <a:srgbClr val="FF0000"/>
                </a:solidFill>
              </a:rPr>
              <a:t>3. Občni zbor  </a:t>
            </a:r>
            <a:br>
              <a:rPr lang="sl-SI" b="1" dirty="0">
                <a:solidFill>
                  <a:srgbClr val="FF0000"/>
                </a:solidFill>
              </a:rPr>
            </a:br>
            <a:r>
              <a:rPr lang="sl-SI" b="1" dirty="0">
                <a:solidFill>
                  <a:srgbClr val="FF0000"/>
                </a:solidFill>
              </a:rPr>
              <a:t>Društva upokojencev in starejših občanov Ankaran</a:t>
            </a:r>
          </a:p>
        </p:txBody>
      </p:sp>
      <p:sp>
        <p:nvSpPr>
          <p:cNvPr id="3" name="Označba mesta vsebine 2">
            <a:extLst>
              <a:ext uri="{FF2B5EF4-FFF2-40B4-BE49-F238E27FC236}">
                <a16:creationId xmlns:a16="http://schemas.microsoft.com/office/drawing/2014/main" id="{1E830C63-9494-D542-74A9-B0A45D8155EB}"/>
              </a:ext>
            </a:extLst>
          </p:cNvPr>
          <p:cNvSpPr>
            <a:spLocks noGrp="1"/>
          </p:cNvSpPr>
          <p:nvPr>
            <p:ph idx="1"/>
          </p:nvPr>
        </p:nvSpPr>
        <p:spPr/>
        <p:txBody>
          <a:bodyPr/>
          <a:lstStyle/>
          <a:p>
            <a:r>
              <a:rPr lang="sl-SI" dirty="0"/>
              <a:t>Otvoritev OBČNEGA ZBORA DU Ankaran</a:t>
            </a:r>
          </a:p>
          <a:p>
            <a:r>
              <a:rPr lang="sl-SI" dirty="0"/>
              <a:t>1.Izvolitev organov občnega zbora: delovno predsedstvo, zapisnikarja, dveh overovateljev in verifikacijske komisije</a:t>
            </a:r>
          </a:p>
          <a:p>
            <a:r>
              <a:rPr lang="sl-SI" dirty="0"/>
              <a:t>2. Obravnava in sprejem Poslovnika o delu na občnem zboru</a:t>
            </a:r>
          </a:p>
          <a:p>
            <a:r>
              <a:rPr lang="sl-SI" dirty="0"/>
              <a:t>3. Kadrovski predlogi:</a:t>
            </a:r>
          </a:p>
          <a:p>
            <a:r>
              <a:rPr lang="sl-SI" dirty="0"/>
              <a:t>     - volitve nadomestnih članov za Upravni odbor (</a:t>
            </a:r>
            <a:r>
              <a:rPr lang="sl-SI" dirty="0" err="1"/>
              <a:t>Mizerit</a:t>
            </a:r>
            <a:r>
              <a:rPr lang="sl-SI" dirty="0"/>
              <a:t> Darjo, Jurinčič </a:t>
            </a:r>
            <a:r>
              <a:rPr lang="sl-SI" dirty="0" err="1"/>
              <a:t>Edelman,Horvat</a:t>
            </a:r>
            <a:r>
              <a:rPr lang="sl-SI" dirty="0"/>
              <a:t> </a:t>
            </a:r>
            <a:r>
              <a:rPr lang="sl-SI" dirty="0" err="1"/>
              <a:t>Antonina</a:t>
            </a:r>
            <a:r>
              <a:rPr lang="sl-SI" dirty="0"/>
              <a:t>, </a:t>
            </a:r>
            <a:r>
              <a:rPr lang="sl-SI" dirty="0" err="1"/>
              <a:t>Škvor</a:t>
            </a:r>
            <a:r>
              <a:rPr lang="sl-SI" dirty="0"/>
              <a:t> Zorko)</a:t>
            </a:r>
          </a:p>
          <a:p>
            <a:r>
              <a:rPr lang="sl-SI" dirty="0"/>
              <a:t>     -volitve nadomestnih članov Nadzornega odbora       </a:t>
            </a:r>
          </a:p>
        </p:txBody>
      </p:sp>
    </p:spTree>
    <p:extLst>
      <p:ext uri="{BB962C8B-B14F-4D97-AF65-F5344CB8AC3E}">
        <p14:creationId xmlns:p14="http://schemas.microsoft.com/office/powerpoint/2010/main" val="34770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3B98504-F26F-9D90-3C03-B02135B13B4F}"/>
              </a:ext>
            </a:extLst>
          </p:cNvPr>
          <p:cNvSpPr>
            <a:spLocks noGrp="1"/>
          </p:cNvSpPr>
          <p:nvPr>
            <p:ph type="title"/>
          </p:nvPr>
        </p:nvSpPr>
        <p:spPr/>
        <p:txBody>
          <a:bodyPr>
            <a:normAutofit fontScale="90000"/>
          </a:bodyPr>
          <a:lstStyle/>
          <a:p>
            <a:r>
              <a:rPr lang="sl-SI" dirty="0"/>
              <a:t>                         </a:t>
            </a:r>
            <a:r>
              <a:rPr lang="sl-SI" b="1" dirty="0">
                <a:solidFill>
                  <a:srgbClr val="FF0000"/>
                </a:solidFill>
              </a:rPr>
              <a:t>3. Občni zbor  </a:t>
            </a:r>
            <a:br>
              <a:rPr lang="sl-SI" b="1" dirty="0">
                <a:solidFill>
                  <a:srgbClr val="FF0000"/>
                </a:solidFill>
              </a:rPr>
            </a:br>
            <a:r>
              <a:rPr lang="sl-SI" b="1" dirty="0">
                <a:solidFill>
                  <a:srgbClr val="FF0000"/>
                </a:solidFill>
              </a:rPr>
              <a:t>Društva upokojencev in starejših občanov Ankaran</a:t>
            </a:r>
            <a:endParaRPr lang="sl-SI" dirty="0"/>
          </a:p>
        </p:txBody>
      </p:sp>
      <p:sp>
        <p:nvSpPr>
          <p:cNvPr id="3" name="Označba mesta vsebine 2">
            <a:extLst>
              <a:ext uri="{FF2B5EF4-FFF2-40B4-BE49-F238E27FC236}">
                <a16:creationId xmlns:a16="http://schemas.microsoft.com/office/drawing/2014/main" id="{8DF0D43A-343A-6D6E-89FB-3205E92E451D}"/>
              </a:ext>
            </a:extLst>
          </p:cNvPr>
          <p:cNvSpPr>
            <a:spLocks noGrp="1"/>
          </p:cNvSpPr>
          <p:nvPr>
            <p:ph idx="1"/>
          </p:nvPr>
        </p:nvSpPr>
        <p:spPr/>
        <p:txBody>
          <a:bodyPr/>
          <a:lstStyle/>
          <a:p>
            <a:r>
              <a:rPr lang="sl-SI" dirty="0"/>
              <a:t>4.Potrditev dopolnitev Statuta  DU Ankaran</a:t>
            </a:r>
          </a:p>
          <a:p>
            <a:r>
              <a:rPr lang="sl-SI" dirty="0"/>
              <a:t>5.Program DU Ankaran do konca leta 2023</a:t>
            </a:r>
          </a:p>
          <a:p>
            <a:r>
              <a:rPr lang="sl-SI" dirty="0"/>
              <a:t>6. Razno</a:t>
            </a:r>
          </a:p>
          <a:p>
            <a:r>
              <a:rPr lang="sl-SI" dirty="0"/>
              <a:t>       - Tečaj za pametni telefon- 22.6.2023 ob 9h in 14h</a:t>
            </a:r>
          </a:p>
          <a:p>
            <a:r>
              <a:rPr lang="sl-SI" dirty="0"/>
              <a:t>       -Plesni večer za starejše</a:t>
            </a:r>
          </a:p>
          <a:p>
            <a:endParaRPr lang="sl-SI" dirty="0"/>
          </a:p>
          <a:p>
            <a:r>
              <a:rPr lang="sl-SI" dirty="0"/>
              <a:t>B. DRUŽABNI VEČER S PIKNIKOM </a:t>
            </a:r>
          </a:p>
        </p:txBody>
      </p:sp>
    </p:spTree>
    <p:extLst>
      <p:ext uri="{BB962C8B-B14F-4D97-AF65-F5344CB8AC3E}">
        <p14:creationId xmlns:p14="http://schemas.microsoft.com/office/powerpoint/2010/main" val="242721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237B69A-7C05-695C-B6CA-4F42AB01B772}"/>
              </a:ext>
            </a:extLst>
          </p:cNvPr>
          <p:cNvSpPr txBox="1"/>
          <p:nvPr/>
        </p:nvSpPr>
        <p:spPr>
          <a:xfrm>
            <a:off x="130628" y="195943"/>
            <a:ext cx="11642271" cy="6535764"/>
          </a:xfrm>
          <a:prstGeom prst="rect">
            <a:avLst/>
          </a:prstGeom>
          <a:noFill/>
        </p:spPr>
        <p:txBody>
          <a:bodyPr wrap="square">
            <a:spAutoFit/>
          </a:bodyPr>
          <a:lstStyle/>
          <a:p>
            <a:pPr marL="228600">
              <a:lnSpc>
                <a:spcPct val="115000"/>
              </a:lnSpc>
            </a:pPr>
            <a:r>
              <a:rPr lang="sl-SI" sz="20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sl-SI" sz="20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pP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Ad.1: </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Izvolitev delovnega predsedstva, verifikacijske komisije, overovateljev in zapisnikarja.</a:t>
            </a:r>
            <a:endPar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predlaga zboru izvolitev delovnega predsedstva: </a:t>
            </a:r>
          </a:p>
          <a:p>
            <a:pPr marL="228600">
              <a:lnSpc>
                <a:spcPct val="115000"/>
              </a:lnSpc>
            </a:pPr>
            <a:r>
              <a:rPr lang="sl-SI" sz="2800" dirty="0">
                <a:effectLst/>
                <a:latin typeface="Calibri" panose="020F0502020204030204" pitchFamily="34" charset="0"/>
                <a:ea typeface="Calibri" panose="020F0502020204030204" pitchFamily="34" charset="0"/>
                <a:cs typeface="Times New Roman" panose="02020603050405020304" pitchFamily="18" charset="0"/>
              </a:rPr>
              <a:t>Predsednik: Roman Cvetko</a:t>
            </a:r>
          </a:p>
          <a:p>
            <a:pPr marL="342900" lvl="0" indent="-342900">
              <a:lnSpc>
                <a:spcPct val="115000"/>
              </a:lnSpc>
              <a:buFont typeface="Calibri" panose="020F0502020204030204" pitchFamily="34" charset="0"/>
              <a:buChar char="-"/>
            </a:pPr>
            <a:r>
              <a:rPr lang="sl-SI" sz="2800" dirty="0">
                <a:effectLst/>
                <a:latin typeface="Calibri" panose="020F0502020204030204" pitchFamily="34" charset="0"/>
                <a:ea typeface="Calibri" panose="020F0502020204030204" pitchFamily="34" charset="0"/>
                <a:cs typeface="Times New Roman" panose="02020603050405020304" pitchFamily="18" charset="0"/>
              </a:rPr>
              <a:t>Član : </a:t>
            </a:r>
            <a:r>
              <a:rPr lang="sl-SI" sz="2800" dirty="0">
                <a:latin typeface="Calibri" panose="020F0502020204030204" pitchFamily="34" charset="0"/>
                <a:ea typeface="Calibri" panose="020F0502020204030204" pitchFamily="34" charset="0"/>
                <a:cs typeface="Times New Roman" panose="02020603050405020304" pitchFamily="18" charset="0"/>
              </a:rPr>
              <a:t>Linda </a:t>
            </a:r>
            <a:r>
              <a:rPr lang="sl-SI" sz="2800" dirty="0" err="1">
                <a:latin typeface="Calibri" panose="020F0502020204030204" pitchFamily="34" charset="0"/>
                <a:ea typeface="Calibri" panose="020F0502020204030204" pitchFamily="34" charset="0"/>
                <a:cs typeface="Times New Roman" panose="02020603050405020304" pitchFamily="18" charset="0"/>
              </a:rPr>
              <a:t>Čičigoj</a:t>
            </a:r>
            <a:r>
              <a:rPr lang="sl-SI" sz="2800" dirty="0">
                <a:latin typeface="Calibri" panose="020F0502020204030204" pitchFamily="34" charset="0"/>
                <a:ea typeface="Calibri" panose="020F0502020204030204" pitchFamily="34" charset="0"/>
                <a:cs typeface="Times New Roman" panose="02020603050405020304" pitchFamily="18" charset="0"/>
              </a:rPr>
              <a:t> Škerk</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sl-SI" sz="2800" dirty="0">
                <a:effectLst/>
                <a:latin typeface="Calibri" panose="020F0502020204030204" pitchFamily="34" charset="0"/>
                <a:ea typeface="Calibri" panose="020F0502020204030204" pitchFamily="34" charset="0"/>
                <a:cs typeface="Times New Roman" panose="02020603050405020304" pitchFamily="18" charset="0"/>
              </a:rPr>
              <a:t>Član: </a:t>
            </a:r>
            <a:r>
              <a:rPr lang="sl-SI" sz="2800" dirty="0">
                <a:latin typeface="Calibri" panose="020F0502020204030204" pitchFamily="34" charset="0"/>
                <a:ea typeface="Calibri" panose="020F0502020204030204" pitchFamily="34" charset="0"/>
                <a:cs typeface="Times New Roman" panose="02020603050405020304" pitchFamily="18" charset="0"/>
              </a:rPr>
              <a:t>Andrej Jamnik</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Verifikacijska komisija : Drago </a:t>
            </a:r>
            <a:r>
              <a:rPr lang="sl-SI" sz="2800" dirty="0" err="1">
                <a:effectLst/>
                <a:latin typeface="Calibri" panose="020F0502020204030204" pitchFamily="34" charset="0"/>
                <a:ea typeface="Calibri" panose="020F0502020204030204" pitchFamily="34" charset="0"/>
                <a:cs typeface="Times New Roman" panose="02020603050405020304" pitchFamily="18" charset="0"/>
              </a:rPr>
              <a:t>Božac</a:t>
            </a:r>
            <a:r>
              <a:rPr lang="sl-SI" sz="2800" dirty="0">
                <a:effectLst/>
                <a:latin typeface="Calibri" panose="020F0502020204030204" pitchFamily="34" charset="0"/>
                <a:ea typeface="Calibri" panose="020F0502020204030204" pitchFamily="34" charset="0"/>
                <a:cs typeface="Times New Roman" panose="02020603050405020304" pitchFamily="18" charset="0"/>
              </a:rPr>
              <a:t>, Anica Drozg, Zorko </a:t>
            </a:r>
            <a:r>
              <a:rPr lang="sl-SI" sz="2800" dirty="0" err="1">
                <a:effectLst/>
                <a:latin typeface="Calibri" panose="020F0502020204030204" pitchFamily="34" charset="0"/>
                <a:ea typeface="Calibri" panose="020F0502020204030204" pitchFamily="34" charset="0"/>
                <a:cs typeface="Times New Roman" panose="02020603050405020304" pitchFamily="18" charset="0"/>
              </a:rPr>
              <a:t>Škvor</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Overovatelji: Horvat </a:t>
            </a:r>
            <a:r>
              <a:rPr lang="sl-SI" sz="2800" dirty="0" err="1">
                <a:effectLst/>
                <a:latin typeface="Calibri" panose="020F0502020204030204" pitchFamily="34" charset="0"/>
                <a:ea typeface="Calibri" panose="020F0502020204030204" pitchFamily="34" charset="0"/>
                <a:cs typeface="Times New Roman" panose="02020603050405020304" pitchFamily="18" charset="0"/>
              </a:rPr>
              <a:t>Antonina</a:t>
            </a:r>
            <a:r>
              <a:rPr lang="sl-SI" sz="2800" dirty="0">
                <a:effectLst/>
                <a:latin typeface="Calibri" panose="020F0502020204030204" pitchFamily="34" charset="0"/>
                <a:ea typeface="Calibri" panose="020F0502020204030204" pitchFamily="34" charset="0"/>
                <a:cs typeface="Times New Roman" panose="02020603050405020304" pitchFamily="18" charset="0"/>
              </a:rPr>
              <a:t>, Bevčič Vlado</a:t>
            </a:r>
          </a:p>
          <a:p>
            <a:pPr marL="457200">
              <a:lnSpc>
                <a:spcPct val="115000"/>
              </a:lnSpc>
              <a:spcAft>
                <a:spcPts val="1000"/>
              </a:spcAft>
            </a:pPr>
            <a:r>
              <a:rPr lang="sl-SI" sz="2800" dirty="0">
                <a:effectLst/>
                <a:latin typeface="Calibri" panose="020F0502020204030204" pitchFamily="34" charset="0"/>
                <a:ea typeface="Calibri" panose="020F0502020204030204" pitchFamily="34" charset="0"/>
                <a:cs typeface="Times New Roman" panose="02020603050405020304" pitchFamily="18" charset="0"/>
              </a:rPr>
              <a:t>Zapisničarka : Vlasta Muženič</a:t>
            </a:r>
          </a:p>
        </p:txBody>
      </p:sp>
    </p:spTree>
    <p:extLst>
      <p:ext uri="{BB962C8B-B14F-4D97-AF65-F5344CB8AC3E}">
        <p14:creationId xmlns:p14="http://schemas.microsoft.com/office/powerpoint/2010/main" val="55707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75B756F-5EEB-B6A1-6816-DF9C1CB2C010}"/>
              </a:ext>
            </a:extLst>
          </p:cNvPr>
          <p:cNvSpPr txBox="1"/>
          <p:nvPr/>
        </p:nvSpPr>
        <p:spPr>
          <a:xfrm>
            <a:off x="375557" y="342901"/>
            <a:ext cx="11593286" cy="6061852"/>
          </a:xfrm>
          <a:prstGeom prst="rect">
            <a:avLst/>
          </a:prstGeom>
          <a:noFill/>
        </p:spPr>
        <p:txBody>
          <a:bodyPr wrap="square">
            <a:spAutoFit/>
          </a:bodyPr>
          <a:lstStyle/>
          <a:p>
            <a:pPr marL="228600">
              <a:lnSpc>
                <a:spcPct val="115000"/>
              </a:lnSpc>
              <a:spcAft>
                <a:spcPts val="1000"/>
              </a:spcAft>
            </a:pPr>
            <a:r>
              <a:rPr lang="sl-SI" sz="2400" b="1" dirty="0">
                <a:effectLst/>
                <a:latin typeface="Calibri" panose="020F0502020204030204" pitchFamily="34" charset="0"/>
                <a:ea typeface="Calibri" panose="020F0502020204030204" pitchFamily="34" charset="0"/>
                <a:cs typeface="Times New Roman" panose="02020603050405020304" pitchFamily="18" charset="0"/>
              </a:rPr>
              <a:t>POTEK OBČNEGA ZBORA</a:t>
            </a:r>
          </a:p>
          <a:p>
            <a:pPr marL="228600">
              <a:lnSpc>
                <a:spcPct val="115000"/>
              </a:lnSpc>
              <a:spcAft>
                <a:spcPts val="1000"/>
              </a:spcAft>
            </a:pPr>
            <a:endParaRPr lang="sl-SI" sz="2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Predsednik predlaga prisotnim v sprejem predlagane kandidate. </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Opravi glasovanje z dviganjem rok.</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 Ugotovi rezultat glasovanja in povabi izvoljene, da zasedejo delovna mesta.</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Pozove verifikacijsko komisijo, da poda poročilo o prisotnosti članov na občnem zboru. V skladu z določili statuta DU Ankaran je zbor sklepčen če je prisotno več kot polovica članov društva. Če občni zbor ni sklepčen se zasedanje odloži za 15 minut, po tem času je zbor sklepčen, če je prisotnih najmanj desetina vseh članov, glede na to, da je članarino za leto 2022 plačalo 123 članov  je to 24 članov.</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Verifikacijska komisija poroča, da je prisotnih  __63_  članov.</a:t>
            </a:r>
          </a:p>
          <a:p>
            <a:pPr marL="457200">
              <a:lnSpc>
                <a:spcPct val="115000"/>
              </a:lnSpc>
              <a:spcAft>
                <a:spcPts val="10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Predsednik delovnega predsedstva ugotovi, da zbor lahko sklepčno odloča.</a:t>
            </a:r>
          </a:p>
        </p:txBody>
      </p:sp>
    </p:spTree>
    <p:extLst>
      <p:ext uri="{BB962C8B-B14F-4D97-AF65-F5344CB8AC3E}">
        <p14:creationId xmlns:p14="http://schemas.microsoft.com/office/powerpoint/2010/main" val="88564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E19E0A-20C5-B567-CE3B-4904D107C712}"/>
              </a:ext>
            </a:extLst>
          </p:cNvPr>
          <p:cNvSpPr>
            <a:spLocks noGrp="1"/>
          </p:cNvSpPr>
          <p:nvPr>
            <p:ph type="title"/>
          </p:nvPr>
        </p:nvSpPr>
        <p:spPr>
          <a:xfrm>
            <a:off x="831850" y="1709739"/>
            <a:ext cx="10515600" cy="1120925"/>
          </a:xfrm>
        </p:spPr>
        <p:txBody>
          <a:bodyPr/>
          <a:lstStyle/>
          <a:p>
            <a:r>
              <a:rPr lang="sl-SI" dirty="0"/>
              <a:t>          </a:t>
            </a:r>
            <a:r>
              <a:rPr lang="sl-SI" dirty="0">
                <a:solidFill>
                  <a:srgbClr val="FF0000"/>
                </a:solidFill>
              </a:rPr>
              <a:t>Poslovnik občnega zbora</a:t>
            </a:r>
          </a:p>
        </p:txBody>
      </p:sp>
      <p:sp>
        <p:nvSpPr>
          <p:cNvPr id="3" name="Označba mesta besedila 2">
            <a:extLst>
              <a:ext uri="{FF2B5EF4-FFF2-40B4-BE49-F238E27FC236}">
                <a16:creationId xmlns:a16="http://schemas.microsoft.com/office/drawing/2014/main" id="{3E6C15A9-F31B-1E1D-9047-BC1999E210FB}"/>
              </a:ext>
            </a:extLst>
          </p:cNvPr>
          <p:cNvSpPr>
            <a:spLocks noGrp="1"/>
          </p:cNvSpPr>
          <p:nvPr>
            <p:ph type="body" idx="1"/>
          </p:nvPr>
        </p:nvSpPr>
        <p:spPr>
          <a:xfrm>
            <a:off x="831850" y="3927944"/>
            <a:ext cx="10515600" cy="2161706"/>
          </a:xfrm>
        </p:spPr>
        <p:txBody>
          <a:bodyPr/>
          <a:lstStyle/>
          <a:p>
            <a:r>
              <a:rPr lang="sl-SI" dirty="0"/>
              <a:t>Predsednik delovnega predsedstva pojasni vsebino Poslovnika o delu občnega zbora , ki je prikazan na prosojnici prisotnim članom. </a:t>
            </a:r>
          </a:p>
          <a:p>
            <a:r>
              <a:rPr lang="sl-SI" dirty="0"/>
              <a:t>Po obrazložitvi , odpre razpravo o  Poslovniku in da akt na glasovanje.</a:t>
            </a:r>
          </a:p>
          <a:p>
            <a:r>
              <a:rPr lang="sl-SI" dirty="0"/>
              <a:t>Prisotni glasujejo o sprejemu poslovnika.</a:t>
            </a:r>
          </a:p>
        </p:txBody>
      </p:sp>
    </p:spTree>
    <p:extLst>
      <p:ext uri="{BB962C8B-B14F-4D97-AF65-F5344CB8AC3E}">
        <p14:creationId xmlns:p14="http://schemas.microsoft.com/office/powerpoint/2010/main" val="296231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25C21A-39DE-468D-BEE3-ED9FBD2FC8BF}"/>
              </a:ext>
            </a:extLst>
          </p:cNvPr>
          <p:cNvSpPr>
            <a:spLocks noGrp="1"/>
          </p:cNvSpPr>
          <p:nvPr>
            <p:ph type="title"/>
          </p:nvPr>
        </p:nvSpPr>
        <p:spPr>
          <a:xfrm>
            <a:off x="2289629" y="365127"/>
            <a:ext cx="10515600" cy="607332"/>
          </a:xfrm>
        </p:spPr>
        <p:txBody>
          <a:bodyPr>
            <a:normAutofit/>
          </a:bodyPr>
          <a:lstStyle/>
          <a:p>
            <a:r>
              <a:rPr lang="sl-SI" sz="2800" dirty="0">
                <a:solidFill>
                  <a:srgbClr val="FF0000"/>
                </a:solidFill>
              </a:rPr>
              <a:t>2.OBRAVNAVA IN SPREJEM POSLOVNIK  O DELU OBČNEGA ZBORA</a:t>
            </a:r>
          </a:p>
        </p:txBody>
      </p:sp>
      <p:sp>
        <p:nvSpPr>
          <p:cNvPr id="3" name="Označba mesta vsebine 2">
            <a:extLst>
              <a:ext uri="{FF2B5EF4-FFF2-40B4-BE49-F238E27FC236}">
                <a16:creationId xmlns:a16="http://schemas.microsoft.com/office/drawing/2014/main" id="{1E803526-4D35-44B1-87F5-4EDB7B7AB739}"/>
              </a:ext>
            </a:extLst>
          </p:cNvPr>
          <p:cNvSpPr>
            <a:spLocks noGrp="1"/>
          </p:cNvSpPr>
          <p:nvPr>
            <p:ph idx="1"/>
          </p:nvPr>
        </p:nvSpPr>
        <p:spPr>
          <a:xfrm>
            <a:off x="406400" y="972460"/>
            <a:ext cx="10947401" cy="5747654"/>
          </a:xfrm>
        </p:spPr>
        <p:txBody>
          <a:bodyPr>
            <a:noAutofit/>
          </a:bodyPr>
          <a:lstStyle/>
          <a:p>
            <a:r>
              <a:rPr lang="sl-SI" sz="1600" b="1" dirty="0">
                <a:effectLst/>
                <a:latin typeface="Times New Roman" panose="02020603050405020304" pitchFamily="18" charset="0"/>
                <a:ea typeface="Times New Roman" panose="02020603050405020304" pitchFamily="18" charset="0"/>
              </a:rPr>
              <a:t>1. </a:t>
            </a:r>
            <a:r>
              <a:rPr lang="sl-SI" sz="1600" b="1" dirty="0">
                <a:solidFill>
                  <a:srgbClr val="FF0000"/>
                </a:solidFill>
                <a:effectLst/>
                <a:latin typeface="Times New Roman" panose="02020603050405020304" pitchFamily="18" charset="0"/>
                <a:ea typeface="Times New Roman" panose="02020603050405020304" pitchFamily="18" charset="0"/>
              </a:rPr>
              <a:t>SESTAVA OBČNEGA ZBORA</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sestavljajo vsi člani DU, ki so poravnali članarino za leto 2022</a:t>
            </a:r>
          </a:p>
          <a:p>
            <a:r>
              <a:rPr lang="sl-SI" sz="1600" b="1" dirty="0">
                <a:effectLst/>
                <a:latin typeface="Times New Roman" panose="02020603050405020304" pitchFamily="18" charset="0"/>
                <a:ea typeface="Times New Roman" panose="02020603050405020304" pitchFamily="18" charset="0"/>
              </a:rPr>
              <a:t>2. </a:t>
            </a:r>
            <a:r>
              <a:rPr lang="sl-SI" sz="1600" b="1" dirty="0">
                <a:solidFill>
                  <a:srgbClr val="FF0000"/>
                </a:solidFill>
                <a:effectLst/>
                <a:latin typeface="Times New Roman" panose="02020603050405020304" pitchFamily="18" charset="0"/>
                <a:ea typeface="Times New Roman" panose="02020603050405020304" pitchFamily="18" charset="0"/>
              </a:rPr>
              <a:t>DELOVNO PREDSEDSTVO</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Predsednik DU predlaga izvolitev delovnega predsedstva, ki vodi OZ. Delovno predsedstvo sestavljajo: predsednik in dva člana.</a:t>
            </a:r>
          </a:p>
          <a:p>
            <a:r>
              <a:rPr lang="sl-SI" sz="2000" b="1" dirty="0">
                <a:effectLst/>
                <a:latin typeface="Times New Roman" panose="02020603050405020304" pitchFamily="18" charset="0"/>
                <a:ea typeface="Times New Roman" panose="02020603050405020304" pitchFamily="18" charset="0"/>
              </a:rPr>
              <a:t>3. </a:t>
            </a:r>
            <a:r>
              <a:rPr lang="sl-SI" sz="2000" b="1" dirty="0">
                <a:solidFill>
                  <a:srgbClr val="FF0000"/>
                </a:solidFill>
                <a:effectLst/>
                <a:latin typeface="Times New Roman" panose="02020603050405020304" pitchFamily="18" charset="0"/>
                <a:ea typeface="Times New Roman" panose="02020603050405020304" pitchFamily="18" charset="0"/>
              </a:rPr>
              <a:t>SPREJEM DNEVNEGA REDA</a:t>
            </a:r>
            <a:endParaRPr lang="sl-SI" sz="20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Predsednik delovnega predsedstva predlaga v sprejem predlog dnevnega reda, kot je naveden v vabilu, spremembe in dopolnitve dnevnega reda sprejme občni zbor. </a:t>
            </a:r>
          </a:p>
          <a:p>
            <a:r>
              <a:rPr lang="sl-SI" sz="1600" b="1" dirty="0">
                <a:effectLst/>
                <a:latin typeface="Times New Roman" panose="02020603050405020304" pitchFamily="18" charset="0"/>
                <a:ea typeface="Times New Roman" panose="02020603050405020304" pitchFamily="18" charset="0"/>
              </a:rPr>
              <a:t>4. </a:t>
            </a:r>
            <a:r>
              <a:rPr lang="sl-SI" sz="1600" b="1" dirty="0">
                <a:solidFill>
                  <a:srgbClr val="FF0000"/>
                </a:solidFill>
                <a:effectLst/>
                <a:latin typeface="Times New Roman" panose="02020603050405020304" pitchFamily="18" charset="0"/>
                <a:ea typeface="Times New Roman" panose="02020603050405020304" pitchFamily="18" charset="0"/>
              </a:rPr>
              <a:t>DELOVNA TELESA OZ SO:</a:t>
            </a:r>
            <a:endParaRPr lang="sl-SI" sz="1600" dirty="0">
              <a:effectLst/>
              <a:latin typeface="Times New Roman" panose="02020603050405020304" pitchFamily="18" charset="0"/>
              <a:ea typeface="Times New Roman" panose="02020603050405020304" pitchFamily="18" charset="0"/>
            </a:endParaRPr>
          </a:p>
          <a:p>
            <a:r>
              <a:rPr lang="sl-SI" sz="1600" dirty="0">
                <a:effectLst/>
                <a:latin typeface="Times New Roman" panose="02020603050405020304" pitchFamily="18" charset="0"/>
                <a:ea typeface="Times New Roman" panose="02020603050405020304" pitchFamily="18" charset="0"/>
              </a:rPr>
              <a:t>  </a:t>
            </a:r>
            <a:r>
              <a:rPr lang="sl-SI" sz="2000" dirty="0">
                <a:effectLst/>
                <a:latin typeface="Times New Roman" panose="02020603050405020304" pitchFamily="18" charset="0"/>
                <a:ea typeface="Times New Roman" panose="02020603050405020304" pitchFamily="18" charset="0"/>
              </a:rPr>
              <a:t>-  verifikacijska komisija, ki je obenem volilna komisija, sestavljajo jo predsednik in dva člana</a:t>
            </a:r>
          </a:p>
          <a:p>
            <a:r>
              <a:rPr lang="sl-SI" sz="2000" dirty="0">
                <a:effectLst/>
                <a:latin typeface="Times New Roman" panose="02020603050405020304" pitchFamily="18" charset="0"/>
                <a:ea typeface="Times New Roman" panose="02020603050405020304" pitchFamily="18" charset="0"/>
              </a:rPr>
              <a:t>   -  zapisnikar in dva overovatelja zapisnika.  </a:t>
            </a:r>
          </a:p>
          <a:p>
            <a:r>
              <a:rPr lang="sl-SI" sz="1600" b="1" dirty="0">
                <a:effectLst/>
                <a:latin typeface="Times New Roman" panose="02020603050405020304" pitchFamily="18" charset="0"/>
                <a:ea typeface="Times New Roman" panose="02020603050405020304" pitchFamily="18" charset="0"/>
              </a:rPr>
              <a:t>5. </a:t>
            </a:r>
            <a:r>
              <a:rPr lang="sl-SI" sz="1600" b="1" dirty="0">
                <a:solidFill>
                  <a:srgbClr val="FF0000"/>
                </a:solidFill>
                <a:effectLst/>
                <a:latin typeface="Times New Roman" panose="02020603050405020304" pitchFamily="18" charset="0"/>
                <a:ea typeface="Times New Roman" panose="02020603050405020304" pitchFamily="18" charset="0"/>
              </a:rPr>
              <a:t>PRISOTNOST</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Verifikacijska komisija ugotovi prisotnost članov OZ, njen predsednik pa poda poročilo o prisotnosti.</a:t>
            </a:r>
          </a:p>
          <a:p>
            <a:r>
              <a:rPr lang="sl-SI" sz="1600" b="1" dirty="0">
                <a:effectLst/>
                <a:latin typeface="Times New Roman" panose="02020603050405020304" pitchFamily="18" charset="0"/>
                <a:ea typeface="Times New Roman" panose="02020603050405020304" pitchFamily="18" charset="0"/>
              </a:rPr>
              <a:t>6. </a:t>
            </a:r>
            <a:r>
              <a:rPr lang="sl-SI" sz="1600" b="1" dirty="0">
                <a:solidFill>
                  <a:srgbClr val="FF0000"/>
                </a:solidFill>
                <a:effectLst/>
                <a:latin typeface="Times New Roman" panose="02020603050405020304" pitchFamily="18" charset="0"/>
                <a:ea typeface="Times New Roman" panose="02020603050405020304" pitchFamily="18" charset="0"/>
              </a:rPr>
              <a:t>SKLEPČNOST</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je sklepčen, če je prisotnih vsaj 1/2 članov DU. Če OZ ni sklepčen, se zasedanje odloži za 15 minut. Po poteku tega časa je OZ sklepčen, če je prisotnih najmanj desetina vseh članov.</a:t>
            </a:r>
            <a:endParaRPr lang="sl-SI" sz="2000" dirty="0"/>
          </a:p>
        </p:txBody>
      </p:sp>
    </p:spTree>
    <p:extLst>
      <p:ext uri="{BB962C8B-B14F-4D97-AF65-F5344CB8AC3E}">
        <p14:creationId xmlns:p14="http://schemas.microsoft.com/office/powerpoint/2010/main" val="249784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2A22BF-FA98-4FFC-B5BB-0875ABB63AD8}"/>
              </a:ext>
            </a:extLst>
          </p:cNvPr>
          <p:cNvSpPr>
            <a:spLocks noGrp="1"/>
          </p:cNvSpPr>
          <p:nvPr>
            <p:ph type="title"/>
          </p:nvPr>
        </p:nvSpPr>
        <p:spPr>
          <a:xfrm>
            <a:off x="1872342" y="365126"/>
            <a:ext cx="9481457" cy="810532"/>
          </a:xfrm>
        </p:spPr>
        <p:txBody>
          <a:bodyPr>
            <a:normAutofit fontScale="90000"/>
          </a:bodyPr>
          <a:lstStyle/>
          <a:p>
            <a:r>
              <a:rPr lang="sl-SI" sz="2800" dirty="0">
                <a:solidFill>
                  <a:srgbClr val="FF0000"/>
                </a:solidFill>
              </a:rPr>
              <a:t>2. OBRAVNAVA IN SPREJEM POSLOVNIK O DELU OBČNEGA ZBORA</a:t>
            </a:r>
          </a:p>
        </p:txBody>
      </p:sp>
      <p:sp>
        <p:nvSpPr>
          <p:cNvPr id="3" name="Označba mesta vsebine 2">
            <a:extLst>
              <a:ext uri="{FF2B5EF4-FFF2-40B4-BE49-F238E27FC236}">
                <a16:creationId xmlns:a16="http://schemas.microsoft.com/office/drawing/2014/main" id="{AE65D7D9-C2AA-4A91-8F23-5177BE6DFEE6}"/>
              </a:ext>
            </a:extLst>
          </p:cNvPr>
          <p:cNvSpPr>
            <a:spLocks noGrp="1"/>
          </p:cNvSpPr>
          <p:nvPr>
            <p:ph idx="1"/>
          </p:nvPr>
        </p:nvSpPr>
        <p:spPr>
          <a:xfrm>
            <a:off x="667657" y="1349830"/>
            <a:ext cx="10686143" cy="4827134"/>
          </a:xfrm>
        </p:spPr>
        <p:txBody>
          <a:bodyPr>
            <a:noAutofit/>
          </a:bodyPr>
          <a:lstStyle/>
          <a:p>
            <a:r>
              <a:rPr lang="sl-SI" sz="1600" b="1" dirty="0">
                <a:effectLst/>
                <a:latin typeface="Times New Roman" panose="02020603050405020304" pitchFamily="18" charset="0"/>
                <a:ea typeface="Times New Roman" panose="02020603050405020304" pitchFamily="18" charset="0"/>
              </a:rPr>
              <a:t>7. </a:t>
            </a:r>
            <a:r>
              <a:rPr lang="sl-SI" sz="1600" b="1" dirty="0">
                <a:solidFill>
                  <a:srgbClr val="FF0000"/>
                </a:solidFill>
                <a:effectLst/>
                <a:latin typeface="Times New Roman" panose="02020603050405020304" pitchFamily="18" charset="0"/>
                <a:ea typeface="Times New Roman" panose="02020603050405020304" pitchFamily="18" charset="0"/>
              </a:rPr>
              <a:t>PRAVICA  DO RAZPRAVE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Pravico do razprave imajo člani OZ in gostje v skladu s sprejetim dnevnim redom - vendar o posamezni točki največ dvakrat. Udeleženec OZ ima pravico replike takoj, ko razpravljavec konča z razpravo, če želi pojasniti ali odgovoriti na kakšno vprašanje ali trditev razpravljavca. Replika lahko traja največ 3 minute.</a:t>
            </a:r>
            <a:r>
              <a:rPr lang="sl-SI" sz="1600" dirty="0">
                <a:effectLst/>
                <a:latin typeface="Times New Roman" panose="02020603050405020304" pitchFamily="18" charset="0"/>
                <a:ea typeface="Times New Roman" panose="02020603050405020304" pitchFamily="18" charset="0"/>
              </a:rPr>
              <a:t> </a:t>
            </a:r>
          </a:p>
          <a:p>
            <a:r>
              <a:rPr lang="sl-SI" sz="1600" b="1" dirty="0">
                <a:effectLst/>
                <a:latin typeface="Times New Roman" panose="02020603050405020304" pitchFamily="18" charset="0"/>
                <a:ea typeface="Times New Roman" panose="02020603050405020304" pitchFamily="18" charset="0"/>
              </a:rPr>
              <a:t>8. </a:t>
            </a:r>
            <a:r>
              <a:rPr lang="sl-SI" sz="1600" b="1" dirty="0">
                <a:solidFill>
                  <a:srgbClr val="FF0000"/>
                </a:solidFill>
                <a:effectLst/>
                <a:latin typeface="Times New Roman" panose="02020603050405020304" pitchFamily="18" charset="0"/>
                <a:ea typeface="Times New Roman" panose="02020603050405020304" pitchFamily="18" charset="0"/>
              </a:rPr>
              <a:t>OMEJITEV RAZPRAVE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Vsak razpravljavec lahko skupno razpravlja največ 5 minut.</a:t>
            </a:r>
            <a:endParaRPr lang="sl-SI" sz="1600" dirty="0">
              <a:effectLst/>
              <a:latin typeface="Times New Roman" panose="02020603050405020304" pitchFamily="18" charset="0"/>
              <a:ea typeface="Times New Roman" panose="02020603050405020304" pitchFamily="18" charset="0"/>
            </a:endParaRPr>
          </a:p>
          <a:p>
            <a:r>
              <a:rPr lang="sl-SI" sz="1600" b="1" dirty="0">
                <a:effectLst/>
                <a:latin typeface="Times New Roman" panose="02020603050405020304" pitchFamily="18" charset="0"/>
                <a:ea typeface="Times New Roman" panose="02020603050405020304" pitchFamily="18" charset="0"/>
              </a:rPr>
              <a:t>9. </a:t>
            </a:r>
            <a:r>
              <a:rPr lang="sl-SI" sz="1600" b="1" dirty="0">
                <a:solidFill>
                  <a:srgbClr val="FF0000"/>
                </a:solidFill>
                <a:effectLst/>
                <a:latin typeface="Times New Roman" panose="02020603050405020304" pitchFamily="18" charset="0"/>
                <a:ea typeface="Times New Roman" panose="02020603050405020304" pitchFamily="18" charset="0"/>
              </a:rPr>
              <a:t>ODLOČANJE</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OZ odloča z večino glasov članov navzočih na OZ. Če je enako število glasov »ZA« in enako število »PROTI«, predlog ni sprejet. Volitve opravi volilna komisija in se opravijo z javnim glasovanjem z dviganjem rok, razen če občni zbor ne odloči drugače.</a:t>
            </a:r>
            <a:endParaRPr lang="sl-SI" sz="1600" dirty="0">
              <a:effectLst/>
              <a:latin typeface="Times New Roman" panose="02020603050405020304" pitchFamily="18" charset="0"/>
              <a:ea typeface="Times New Roman" panose="02020603050405020304" pitchFamily="18" charset="0"/>
            </a:endParaRPr>
          </a:p>
          <a:p>
            <a:r>
              <a:rPr lang="sl-SI" sz="1600" b="1" dirty="0">
                <a:effectLst/>
                <a:latin typeface="Times New Roman" panose="02020603050405020304" pitchFamily="18" charset="0"/>
                <a:ea typeface="Times New Roman" panose="02020603050405020304" pitchFamily="18" charset="0"/>
              </a:rPr>
              <a:t>10. </a:t>
            </a:r>
            <a:r>
              <a:rPr lang="sl-SI" sz="1600" b="1" dirty="0">
                <a:solidFill>
                  <a:srgbClr val="FF0000"/>
                </a:solidFill>
                <a:effectLst/>
                <a:latin typeface="Times New Roman" panose="02020603050405020304" pitchFamily="18" charset="0"/>
                <a:ea typeface="Times New Roman" panose="02020603050405020304" pitchFamily="18" charset="0"/>
              </a:rPr>
              <a:t>VZDRŽEVANJE REDA NA OZ</a:t>
            </a:r>
            <a:endParaRPr lang="sl-SI" sz="1600" dirty="0">
              <a:effectLst/>
              <a:latin typeface="Times New Roman" panose="02020603050405020304" pitchFamily="18" charset="0"/>
              <a:ea typeface="Times New Roman" panose="02020603050405020304" pitchFamily="18" charset="0"/>
            </a:endParaRPr>
          </a:p>
          <a:p>
            <a:r>
              <a:rPr lang="sl-SI" sz="2000" dirty="0">
                <a:effectLst/>
                <a:latin typeface="Times New Roman" panose="02020603050405020304" pitchFamily="18" charset="0"/>
                <a:ea typeface="Times New Roman" panose="02020603050405020304" pitchFamily="18" charset="0"/>
              </a:rPr>
              <a:t>Za red skrbi delovno predsedstvo </a:t>
            </a:r>
          </a:p>
          <a:p>
            <a:r>
              <a:rPr lang="sl-SI" sz="2000" dirty="0">
                <a:effectLst/>
                <a:latin typeface="Times New Roman" panose="02020603050405020304" pitchFamily="18" charset="0"/>
                <a:ea typeface="Times New Roman" panose="02020603050405020304" pitchFamily="18" charset="0"/>
              </a:rPr>
              <a:t> </a:t>
            </a:r>
          </a:p>
          <a:p>
            <a:endParaRPr lang="sl-SI" sz="1600" dirty="0"/>
          </a:p>
        </p:txBody>
      </p:sp>
    </p:spTree>
    <p:extLst>
      <p:ext uri="{BB962C8B-B14F-4D97-AF65-F5344CB8AC3E}">
        <p14:creationId xmlns:p14="http://schemas.microsoft.com/office/powerpoint/2010/main" val="150717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CD90C16-9337-16DF-E9C3-527C4182EC7D}"/>
              </a:ext>
            </a:extLst>
          </p:cNvPr>
          <p:cNvSpPr txBox="1"/>
          <p:nvPr/>
        </p:nvSpPr>
        <p:spPr>
          <a:xfrm>
            <a:off x="489857" y="342901"/>
            <a:ext cx="11544300" cy="4142737"/>
          </a:xfrm>
          <a:prstGeom prst="rect">
            <a:avLst/>
          </a:prstGeom>
          <a:noFill/>
        </p:spPr>
        <p:txBody>
          <a:bodyPr wrap="square">
            <a:spAutoFit/>
          </a:bodyPr>
          <a:lstStyle/>
          <a:p>
            <a:pPr marL="228600">
              <a:lnSpc>
                <a:spcPct val="115000"/>
              </a:lnSpc>
            </a:pPr>
            <a:r>
              <a:rPr lang="sl-SI" sz="24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spcAft>
                <a:spcPts val="1000"/>
              </a:spcAft>
            </a:pP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Ad.2: </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Sprejem </a:t>
            </a:r>
            <a:r>
              <a:rPr lang="sl-SI"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t>
            </a: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oslovnika o delu občnega zbora</a:t>
            </a:r>
            <a:endParaRPr lang="sl-SI" sz="36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spcAft>
                <a:spcPts val="1000"/>
              </a:spcAft>
            </a:pPr>
            <a:r>
              <a:rPr lang="sl-SI" sz="3600" dirty="0">
                <a:effectLst/>
                <a:latin typeface="Calibri" panose="020F0502020204030204" pitchFamily="34" charset="0"/>
                <a:ea typeface="Calibri" panose="020F0502020204030204" pitchFamily="34" charset="0"/>
                <a:cs typeface="Times New Roman" panose="02020603050405020304" pitchFamily="18" charset="0"/>
              </a:rPr>
              <a:t>Po glasovanju je </a:t>
            </a:r>
            <a:r>
              <a:rPr lang="sl-SI" sz="3600" dirty="0">
                <a:latin typeface="Calibri" panose="020F0502020204030204" pitchFamily="34" charset="0"/>
                <a:ea typeface="Calibri" panose="020F0502020204030204" pitchFamily="34" charset="0"/>
                <a:cs typeface="Times New Roman" panose="02020603050405020304" pitchFamily="18" charset="0"/>
              </a:rPr>
              <a:t>P</a:t>
            </a:r>
            <a:r>
              <a:rPr lang="sl-SI" sz="3600" dirty="0">
                <a:effectLst/>
                <a:latin typeface="Calibri" panose="020F0502020204030204" pitchFamily="34" charset="0"/>
                <a:ea typeface="Calibri" panose="020F0502020204030204" pitchFamily="34" charset="0"/>
                <a:cs typeface="Times New Roman" panose="02020603050405020304" pitchFamily="18" charset="0"/>
              </a:rPr>
              <a:t>oslovnik o delu občnega zbora sprejet soglasno.</a:t>
            </a:r>
          </a:p>
          <a:p>
            <a:pPr>
              <a:lnSpc>
                <a:spcPct val="115000"/>
              </a:lnSpc>
              <a:spcAft>
                <a:spcPts val="1000"/>
              </a:spcAft>
            </a:pPr>
            <a:r>
              <a:rPr lang="sl-SI" sz="3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013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E414AE2-6942-E77D-5DF0-27799AE52596}"/>
              </a:ext>
            </a:extLst>
          </p:cNvPr>
          <p:cNvSpPr txBox="1"/>
          <p:nvPr/>
        </p:nvSpPr>
        <p:spPr>
          <a:xfrm>
            <a:off x="440870" y="356673"/>
            <a:ext cx="11495315" cy="5596660"/>
          </a:xfrm>
          <a:prstGeom prst="rect">
            <a:avLst/>
          </a:prstGeom>
          <a:noFill/>
        </p:spPr>
        <p:txBody>
          <a:bodyPr wrap="square">
            <a:spAutoFit/>
          </a:bodyPr>
          <a:lstStyle/>
          <a:p>
            <a:pPr marL="228600">
              <a:lnSpc>
                <a:spcPct val="115000"/>
              </a:lnSpc>
            </a:pPr>
            <a:r>
              <a:rPr lang="sl-SI" sz="1800" b="1" dirty="0">
                <a:effectLst/>
                <a:latin typeface="Calibri" panose="020F0502020204030204" pitchFamily="34" charset="0"/>
                <a:ea typeface="Calibri" panose="020F0502020204030204" pitchFamily="34" charset="0"/>
                <a:cs typeface="Times New Roman" panose="02020603050405020304" pitchFamily="18" charset="0"/>
              </a:rPr>
              <a:t>POTEK OBČNEGA ZBORA</a:t>
            </a:r>
            <a:endParaRPr lang="sl-SI"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3200" dirty="0">
                <a:effectLst/>
                <a:latin typeface="Calibri" panose="020F0502020204030204" pitchFamily="34" charset="0"/>
                <a:ea typeface="Calibri" panose="020F0502020204030204" pitchFamily="34" charset="0"/>
                <a:cs typeface="Times New Roman" panose="02020603050405020304" pitchFamily="18" charset="0"/>
              </a:rPr>
              <a:t> </a:t>
            </a:r>
            <a:r>
              <a:rPr lang="sl-SI"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Ad.3: </a:t>
            </a:r>
            <a:r>
              <a:rPr lang="sl-SI"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Kadrovski predlogi:</a:t>
            </a:r>
            <a:r>
              <a:rPr lang="sl-SI" sz="3200" dirty="0">
                <a:effectLst/>
                <a:latin typeface="Calibri" panose="020F0502020204030204" pitchFamily="34" charset="0"/>
                <a:ea typeface="Calibri" panose="020F0502020204030204" pitchFamily="34" charset="0"/>
                <a:cs typeface="Times New Roman" panose="02020603050405020304" pitchFamily="18" charset="0"/>
              </a:rPr>
              <a:t> </a:t>
            </a:r>
          </a:p>
          <a:p>
            <a:pPr marL="228600">
              <a:lnSpc>
                <a:spcPct val="115000"/>
              </a:lnSpc>
              <a:spcAft>
                <a:spcPts val="1000"/>
              </a:spcAft>
            </a:pPr>
            <a:r>
              <a:rPr lang="sl-SI" sz="3200" dirty="0">
                <a:latin typeface="Calibri" panose="020F0502020204030204" pitchFamily="34" charset="0"/>
                <a:ea typeface="Calibri" panose="020F0502020204030204" pitchFamily="34" charset="0"/>
                <a:cs typeface="Times New Roman" panose="02020603050405020304" pitchFamily="18" charset="0"/>
              </a:rPr>
              <a:t>1. Volitve v Upravni odbor DU Ankaran</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sl-SI" sz="2400" dirty="0">
                <a:latin typeface="Calibri" panose="020F0502020204030204" pitchFamily="34" charset="0"/>
                <a:ea typeface="Calibri" panose="020F0502020204030204" pitchFamily="34" charset="0"/>
                <a:cs typeface="Times New Roman" panose="02020603050405020304" pitchFamily="18" charset="0"/>
              </a:rPr>
              <a:t>Z</a:t>
            </a:r>
            <a:r>
              <a:rPr lang="sl-SI" sz="2400" dirty="0">
                <a:effectLst/>
                <a:latin typeface="Calibri" panose="020F0502020204030204" pitchFamily="34" charset="0"/>
                <a:ea typeface="Calibri" panose="020F0502020204030204" pitchFamily="34" charset="0"/>
                <a:cs typeface="Times New Roman" panose="02020603050405020304" pitchFamily="18" charset="0"/>
              </a:rPr>
              <a:t>aradi odstopa in povečanja števila  članov, se v skladu z določilom 18. člena </a:t>
            </a:r>
            <a:r>
              <a:rPr lang="sl-SI" sz="2400" dirty="0">
                <a:latin typeface="Calibri" panose="020F0502020204030204" pitchFamily="34" charset="0"/>
                <a:ea typeface="Calibri" panose="020F0502020204030204" pitchFamily="34" charset="0"/>
                <a:cs typeface="Times New Roman" panose="02020603050405020304" pitchFamily="18" charset="0"/>
              </a:rPr>
              <a:t>S</a:t>
            </a:r>
            <a:r>
              <a:rPr lang="sl-SI" sz="2400" dirty="0">
                <a:effectLst/>
                <a:latin typeface="Calibri" panose="020F0502020204030204" pitchFamily="34" charset="0"/>
                <a:ea typeface="Calibri" panose="020F0502020204030204" pitchFamily="34" charset="0"/>
                <a:cs typeface="Times New Roman" panose="02020603050405020304" pitchFamily="18" charset="0"/>
              </a:rPr>
              <a:t>tatuta društva izvedejo  </a:t>
            </a:r>
            <a:r>
              <a:rPr lang="sl-SI"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t>
            </a:r>
            <a:r>
              <a:rPr lang="sl-SI"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olitve nadomestnih članov Upravnega odbora. Predlagani so </a:t>
            </a:r>
          </a:p>
          <a:p>
            <a:pPr marL="228600">
              <a:lnSpc>
                <a:spcPct val="115000"/>
              </a:lnSpc>
              <a:spcAft>
                <a:spcPts val="1000"/>
              </a:spcAft>
            </a:pP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Horvat </a:t>
            </a:r>
            <a:r>
              <a:rPr lang="sl-SI"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Antonina</a:t>
            </a: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228600">
              <a:lnSpc>
                <a:spcPct val="115000"/>
              </a:lnSpc>
              <a:spcAft>
                <a:spcPts val="1000"/>
              </a:spcAft>
            </a:pP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Jurinčič </a:t>
            </a:r>
            <a:r>
              <a:rPr lang="sl-SI"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Edelman</a:t>
            </a: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marL="228600">
              <a:lnSpc>
                <a:spcPct val="115000"/>
              </a:lnSpc>
              <a:spcAft>
                <a:spcPts val="1000"/>
              </a:spcAft>
            </a:pPr>
            <a:r>
              <a:rPr lang="sl-SI"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Mizerit</a:t>
            </a: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Dušan,</a:t>
            </a:r>
          </a:p>
          <a:p>
            <a:pPr marL="228600">
              <a:lnSpc>
                <a:spcPct val="115000"/>
              </a:lnSpc>
              <a:spcAft>
                <a:spcPts val="1000"/>
              </a:spcAft>
            </a:pPr>
            <a:r>
              <a:rPr lang="sl-SI"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Škvor</a:t>
            </a: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Zorko</a:t>
            </a:r>
          </a:p>
          <a:p>
            <a:pPr>
              <a:lnSpc>
                <a:spcPct val="115000"/>
              </a:lnSpc>
              <a:spcAft>
                <a:spcPts val="1000"/>
              </a:spcAft>
            </a:pPr>
            <a:r>
              <a:rPr lang="sl-SI" sz="1800" dirty="0">
                <a:effectLst/>
                <a:latin typeface="Calibri" panose="020F0502020204030204" pitchFamily="34" charset="0"/>
                <a:ea typeface="Calibri" panose="020F0502020204030204" pitchFamily="34" charset="0"/>
                <a:cs typeface="Times New Roman" panose="02020603050405020304" pitchFamily="18" charset="0"/>
              </a:rPr>
              <a:t> </a:t>
            </a:r>
            <a:r>
              <a:rPr lang="sl-SI" b="1" dirty="0">
                <a:latin typeface="Calibri" panose="020F0502020204030204" pitchFamily="34" charset="0"/>
                <a:ea typeface="Calibri" panose="020F0502020204030204" pitchFamily="34" charset="0"/>
                <a:cs typeface="Times New Roman" panose="02020603050405020304" pitchFamily="18" charset="0"/>
              </a:rPr>
              <a:t>Predlog sklepa: Občni zbor z glasovanjem sprejema </a:t>
            </a:r>
            <a:r>
              <a:rPr lang="sl-SI" sz="1800" b="1" dirty="0">
                <a:effectLst/>
                <a:latin typeface="Calibri" panose="020F0502020204030204" pitchFamily="34" charset="0"/>
                <a:ea typeface="Calibri" panose="020F0502020204030204" pitchFamily="34" charset="0"/>
                <a:cs typeface="Times New Roman" panose="02020603050405020304" pitchFamily="18" charset="0"/>
              </a:rPr>
              <a:t>predlagani sklep UO ter izvolil zgoraj predlagane nadomestne člane v Upravni odbor DU Ankaran. </a:t>
            </a:r>
          </a:p>
          <a:p>
            <a:pPr>
              <a:lnSpc>
                <a:spcPct val="115000"/>
              </a:lnSpc>
              <a:spcAft>
                <a:spcPts val="1000"/>
              </a:spcAft>
            </a:pPr>
            <a:r>
              <a:rPr lang="sl-SI"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2628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E6CD9F-7529-2985-9F87-00074BA9CA8D}"/>
              </a:ext>
            </a:extLst>
          </p:cNvPr>
          <p:cNvSpPr>
            <a:spLocks noGrp="1"/>
          </p:cNvSpPr>
          <p:nvPr>
            <p:ph type="title"/>
          </p:nvPr>
        </p:nvSpPr>
        <p:spPr/>
        <p:txBody>
          <a:bodyPr/>
          <a:lstStyle/>
          <a:p>
            <a:r>
              <a:rPr lang="sl-SI" dirty="0">
                <a:solidFill>
                  <a:srgbClr val="FF0000"/>
                </a:solidFill>
              </a:rPr>
              <a:t>                                   SKLEP:</a:t>
            </a:r>
          </a:p>
        </p:txBody>
      </p:sp>
      <p:sp>
        <p:nvSpPr>
          <p:cNvPr id="3" name="Označba mesta vsebine 2">
            <a:extLst>
              <a:ext uri="{FF2B5EF4-FFF2-40B4-BE49-F238E27FC236}">
                <a16:creationId xmlns:a16="http://schemas.microsoft.com/office/drawing/2014/main" id="{5AE5993B-1095-6081-2DE8-7D085A777102}"/>
              </a:ext>
            </a:extLst>
          </p:cNvPr>
          <p:cNvSpPr>
            <a:spLocks noGrp="1"/>
          </p:cNvSpPr>
          <p:nvPr>
            <p:ph idx="1"/>
          </p:nvPr>
        </p:nvSpPr>
        <p:spPr/>
        <p:txBody>
          <a:bodyPr/>
          <a:lstStyle/>
          <a:p>
            <a:pPr>
              <a:lnSpc>
                <a:spcPct val="115000"/>
              </a:lnSpc>
              <a:spcAft>
                <a:spcPts val="1000"/>
              </a:spcAft>
            </a:pPr>
            <a:endParaRPr lang="sl-SI"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Občni zbor je z glasovanjem soglasno sprejel </a:t>
            </a:r>
            <a:r>
              <a:rPr lang="sl-SI"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predlagani sklep UO ter izvolil nadomestne člane: Horvat </a:t>
            </a:r>
            <a:r>
              <a:rPr lang="sl-SI" sz="2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Antonino</a:t>
            </a:r>
            <a:r>
              <a:rPr lang="sl-SI"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Jurinčič </a:t>
            </a:r>
            <a:r>
              <a:rPr lang="sl-SI" sz="2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Edelmana</a:t>
            </a:r>
            <a:r>
              <a:rPr lang="sl-SI"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sl-SI" sz="2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Mizerit</a:t>
            </a:r>
            <a:r>
              <a:rPr lang="sl-SI"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Dušana in </a:t>
            </a:r>
            <a:r>
              <a:rPr lang="sl-SI" sz="2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Škvor</a:t>
            </a:r>
            <a:r>
              <a:rPr lang="sl-SI"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Zorka,  v Upravni odbor DU Ankaran. </a:t>
            </a:r>
          </a:p>
          <a:p>
            <a:pPr>
              <a:lnSpc>
                <a:spcPct val="115000"/>
              </a:lnSpc>
              <a:spcAft>
                <a:spcPts val="1000"/>
              </a:spcAft>
            </a:pPr>
            <a:r>
              <a:rPr lang="sl-SI"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Mandat nadomestnih članov traja do izteka trajanja mandata ostalih članov UO, to je do 20.4.2026.</a:t>
            </a:r>
          </a:p>
          <a:p>
            <a:pPr>
              <a:lnSpc>
                <a:spcPct val="115000"/>
              </a:lnSpc>
              <a:spcAft>
                <a:spcPts val="1000"/>
              </a:spcAft>
            </a:pPr>
            <a:r>
              <a:rPr lang="sl-SI"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sl-SI" dirty="0"/>
          </a:p>
        </p:txBody>
      </p:sp>
    </p:spTree>
    <p:extLst>
      <p:ext uri="{BB962C8B-B14F-4D97-AF65-F5344CB8AC3E}">
        <p14:creationId xmlns:p14="http://schemas.microsoft.com/office/powerpoint/2010/main" val="197988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58D60E-B99D-AFFB-2D2D-1F2BAA113C61}"/>
              </a:ext>
            </a:extLst>
          </p:cNvPr>
          <p:cNvSpPr>
            <a:spLocks noGrp="1"/>
          </p:cNvSpPr>
          <p:nvPr>
            <p:ph type="title"/>
          </p:nvPr>
        </p:nvSpPr>
        <p:spPr/>
        <p:txBody>
          <a:bodyPr/>
          <a:lstStyle/>
          <a:p>
            <a:r>
              <a:rPr lang="sl-SI" dirty="0">
                <a:solidFill>
                  <a:srgbClr val="FF0000"/>
                </a:solidFill>
              </a:rPr>
              <a:t>             Otvoritev družabnega srečanja</a:t>
            </a:r>
          </a:p>
        </p:txBody>
      </p:sp>
      <p:sp>
        <p:nvSpPr>
          <p:cNvPr id="3" name="Označba mesta vsebine 2">
            <a:extLst>
              <a:ext uri="{FF2B5EF4-FFF2-40B4-BE49-F238E27FC236}">
                <a16:creationId xmlns:a16="http://schemas.microsoft.com/office/drawing/2014/main" id="{5AA14290-BCEB-1927-1E69-CA9E8E88D505}"/>
              </a:ext>
            </a:extLst>
          </p:cNvPr>
          <p:cNvSpPr>
            <a:spLocks noGrp="1"/>
          </p:cNvSpPr>
          <p:nvPr>
            <p:ph idx="1"/>
          </p:nvPr>
        </p:nvSpPr>
        <p:spPr/>
        <p:txBody>
          <a:bodyPr/>
          <a:lstStyle/>
          <a:p>
            <a:endParaRPr lang="sl-SI" dirty="0"/>
          </a:p>
          <a:p>
            <a:r>
              <a:rPr lang="sl-SI" dirty="0"/>
              <a:t>Pozdrav članom in članicam DUA ter gostom</a:t>
            </a:r>
          </a:p>
          <a:p>
            <a:r>
              <a:rPr lang="sl-SI" dirty="0" err="1"/>
              <a:t>Obeležitev</a:t>
            </a:r>
            <a:r>
              <a:rPr lang="sl-SI" dirty="0"/>
              <a:t> 110-letnice rojstva pesnika Slovenske Istre Alojza Kocjančiča</a:t>
            </a:r>
          </a:p>
          <a:p>
            <a:r>
              <a:rPr lang="sl-SI" dirty="0"/>
              <a:t>Podelitev priznanj in zahvale DU Ankaran</a:t>
            </a:r>
          </a:p>
          <a:p>
            <a:r>
              <a:rPr lang="sl-SI" dirty="0"/>
              <a:t>Občni zbor DUA</a:t>
            </a:r>
          </a:p>
          <a:p>
            <a:r>
              <a:rPr lang="sl-SI" dirty="0"/>
              <a:t>Družabno srečanje s piknikom</a:t>
            </a:r>
          </a:p>
        </p:txBody>
      </p:sp>
    </p:spTree>
    <p:extLst>
      <p:ext uri="{BB962C8B-B14F-4D97-AF65-F5344CB8AC3E}">
        <p14:creationId xmlns:p14="http://schemas.microsoft.com/office/powerpoint/2010/main" val="75129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B857212-6B12-80EB-A096-A8EC69697863}"/>
              </a:ext>
            </a:extLst>
          </p:cNvPr>
          <p:cNvSpPr>
            <a:spLocks noGrp="1"/>
          </p:cNvSpPr>
          <p:nvPr>
            <p:ph type="title"/>
          </p:nvPr>
        </p:nvSpPr>
        <p:spPr>
          <a:xfrm>
            <a:off x="1023399" y="620202"/>
            <a:ext cx="10145202" cy="1277220"/>
          </a:xfrm>
        </p:spPr>
        <p:txBody>
          <a:bodyPr>
            <a:noAutofit/>
          </a:bodyPr>
          <a:lstStyle/>
          <a:p>
            <a:r>
              <a:rPr lang="sl-SI" sz="1800" b="1" dirty="0">
                <a:effectLst/>
                <a:latin typeface="Calibri" panose="020F0502020204030204" pitchFamily="34" charset="0"/>
                <a:ea typeface="Calibri" panose="020F0502020204030204" pitchFamily="34" charset="0"/>
                <a:cs typeface="Times New Roman" panose="02020603050405020304" pitchFamily="18" charset="0"/>
              </a:rPr>
              <a:t>POTEK OBČNEGA ZBORA</a:t>
            </a:r>
            <a:br>
              <a:rPr lang="sl-SI" sz="3200" dirty="0">
                <a:effectLst/>
                <a:latin typeface="Calibri" panose="020F0502020204030204" pitchFamily="34" charset="0"/>
                <a:ea typeface="Calibri" panose="020F0502020204030204" pitchFamily="34" charset="0"/>
                <a:cs typeface="Times New Roman" panose="02020603050405020304" pitchFamily="18" charset="0"/>
              </a:rPr>
            </a:br>
            <a:b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sl-SI"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2.-Volitve nadomestnih članov Nadzornega odbora</a:t>
            </a:r>
            <a:br>
              <a:rPr lang="sl-SI" sz="3600" dirty="0">
                <a:effectLst/>
                <a:latin typeface="Calibri" panose="020F0502020204030204" pitchFamily="34" charset="0"/>
                <a:ea typeface="Calibri" panose="020F0502020204030204" pitchFamily="34" charset="0"/>
                <a:cs typeface="Times New Roman" panose="02020603050405020304" pitchFamily="18" charset="0"/>
              </a:rPr>
            </a:br>
            <a:endParaRPr lang="sl-SI" sz="3600" dirty="0"/>
          </a:p>
        </p:txBody>
      </p:sp>
      <p:sp>
        <p:nvSpPr>
          <p:cNvPr id="3" name="Označba mesta vsebine 2">
            <a:extLst>
              <a:ext uri="{FF2B5EF4-FFF2-40B4-BE49-F238E27FC236}">
                <a16:creationId xmlns:a16="http://schemas.microsoft.com/office/drawing/2014/main" id="{1AA4D27F-6C50-F726-6458-B498750F9909}"/>
              </a:ext>
            </a:extLst>
          </p:cNvPr>
          <p:cNvSpPr>
            <a:spLocks noGrp="1"/>
          </p:cNvSpPr>
          <p:nvPr>
            <p:ph idx="1"/>
          </p:nvPr>
        </p:nvSpPr>
        <p:spPr/>
        <p:txBody>
          <a:bodyPr/>
          <a:lstStyle/>
          <a:p>
            <a:r>
              <a:rPr lang="sl-SI" sz="2800" dirty="0"/>
              <a:t>Zaradi odstopa dveh nadomestnih članov iz NO je UO evidentiral nadomestna člana: Švara Bojana in </a:t>
            </a:r>
            <a:r>
              <a:rPr lang="sl-SI" sz="2800" dirty="0" err="1"/>
              <a:t>Costelo</a:t>
            </a:r>
            <a:r>
              <a:rPr lang="sl-SI" sz="2800" dirty="0"/>
              <a:t> Ljubico, vendar ker še nismo uspeli prejeti njihovega soglasja, umikamo predlog Občnemu zboru v izvolitev.</a:t>
            </a:r>
          </a:p>
          <a:p>
            <a:endParaRPr lang="sl-SI" sz="2800" dirty="0"/>
          </a:p>
          <a:p>
            <a:r>
              <a:rPr lang="sl-SI" sz="2800" b="1" dirty="0"/>
              <a:t>Predlog sklepa:  Upravni odbor ponovi postopek evidentiranja za nadomestne člane Nadzornega odbora. </a:t>
            </a:r>
          </a:p>
          <a:p>
            <a:endParaRPr lang="sl-SI" b="1" dirty="0">
              <a:solidFill>
                <a:srgbClr val="FF0000"/>
              </a:solidFill>
            </a:endParaRPr>
          </a:p>
        </p:txBody>
      </p:sp>
    </p:spTree>
    <p:extLst>
      <p:ext uri="{BB962C8B-B14F-4D97-AF65-F5344CB8AC3E}">
        <p14:creationId xmlns:p14="http://schemas.microsoft.com/office/powerpoint/2010/main" val="144119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74702D-69F7-D32C-1639-CBEA90925980}"/>
              </a:ext>
            </a:extLst>
          </p:cNvPr>
          <p:cNvSpPr>
            <a:spLocks noGrp="1"/>
          </p:cNvSpPr>
          <p:nvPr>
            <p:ph type="title"/>
          </p:nvPr>
        </p:nvSpPr>
        <p:spPr/>
        <p:txBody>
          <a:bodyPr/>
          <a:lstStyle/>
          <a:p>
            <a:r>
              <a:rPr lang="sl-SI" dirty="0"/>
              <a:t>				</a:t>
            </a:r>
            <a:br>
              <a:rPr lang="sl-SI" dirty="0"/>
            </a:br>
            <a:r>
              <a:rPr lang="sl-SI" dirty="0"/>
              <a:t>                                 </a:t>
            </a:r>
            <a:r>
              <a:rPr lang="sl-SI" dirty="0">
                <a:solidFill>
                  <a:srgbClr val="FF0000"/>
                </a:solidFill>
              </a:rPr>
              <a:t>SKLEP:</a:t>
            </a:r>
          </a:p>
        </p:txBody>
      </p:sp>
      <p:sp>
        <p:nvSpPr>
          <p:cNvPr id="3" name="Označba mesta vsebine 2">
            <a:extLst>
              <a:ext uri="{FF2B5EF4-FFF2-40B4-BE49-F238E27FC236}">
                <a16:creationId xmlns:a16="http://schemas.microsoft.com/office/drawing/2014/main" id="{BBC80029-A604-589F-AFB2-B578CC48DB4B}"/>
              </a:ext>
            </a:extLst>
          </p:cNvPr>
          <p:cNvSpPr>
            <a:spLocks noGrp="1"/>
          </p:cNvSpPr>
          <p:nvPr>
            <p:ph idx="1"/>
          </p:nvPr>
        </p:nvSpPr>
        <p:spPr>
          <a:xfrm>
            <a:off x="838199" y="1825625"/>
            <a:ext cx="11017195" cy="4351338"/>
          </a:xfrm>
        </p:spPr>
        <p:txBody>
          <a:bodyPr/>
          <a:lstStyle/>
          <a:p>
            <a:endParaRPr lang="sl-SI" dirty="0"/>
          </a:p>
          <a:p>
            <a:endParaRPr lang="sl-SI" dirty="0"/>
          </a:p>
          <a:p>
            <a:r>
              <a:rPr lang="sl-SI" dirty="0">
                <a:solidFill>
                  <a:srgbClr val="FF0000"/>
                </a:solidFill>
              </a:rPr>
              <a:t>Občni zbor DU Ankaran zadolžuje Upravni odbor, da ponovi postopek evidentiranja nadomestnih kandidatov za Nadzorni odbor DU Ankaran in pripravi predlog do naslednjega sklica občnega zbora.</a:t>
            </a:r>
          </a:p>
        </p:txBody>
      </p:sp>
    </p:spTree>
    <p:extLst>
      <p:ext uri="{BB962C8B-B14F-4D97-AF65-F5344CB8AC3E}">
        <p14:creationId xmlns:p14="http://schemas.microsoft.com/office/powerpoint/2010/main" val="266548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F27287FB-F1B7-F945-5664-195957785761}"/>
              </a:ext>
            </a:extLst>
          </p:cNvPr>
          <p:cNvSpPr txBox="1"/>
          <p:nvPr/>
        </p:nvSpPr>
        <p:spPr>
          <a:xfrm>
            <a:off x="1208314" y="1518557"/>
            <a:ext cx="10858499" cy="2308324"/>
          </a:xfrm>
          <a:prstGeom prst="rect">
            <a:avLst/>
          </a:prstGeom>
          <a:noFill/>
        </p:spPr>
        <p:txBody>
          <a:bodyPr wrap="square">
            <a:spAutoFit/>
          </a:bodyPr>
          <a:lstStyle/>
          <a:p>
            <a:endParaRPr lang="sl-SI" sz="4800" dirty="0">
              <a:solidFill>
                <a:srgbClr val="FF0000"/>
              </a:solidFill>
            </a:endParaRPr>
          </a:p>
          <a:p>
            <a:endParaRPr lang="sl-SI" sz="4800" dirty="0">
              <a:solidFill>
                <a:srgbClr val="FF0000"/>
              </a:solidFill>
            </a:endParaRPr>
          </a:p>
          <a:p>
            <a:r>
              <a:rPr lang="sl-SI" sz="4800" dirty="0">
                <a:solidFill>
                  <a:srgbClr val="FF0000"/>
                </a:solidFill>
              </a:rPr>
              <a:t>4.Potrditev dopolnitev Statuta DU Ankaran</a:t>
            </a:r>
            <a:endParaRPr lang="sl-SI" sz="4800" dirty="0"/>
          </a:p>
        </p:txBody>
      </p:sp>
    </p:spTree>
    <p:extLst>
      <p:ext uri="{BB962C8B-B14F-4D97-AF65-F5344CB8AC3E}">
        <p14:creationId xmlns:p14="http://schemas.microsoft.com/office/powerpoint/2010/main" val="5225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DBCD1A1C-4133-26C2-F14E-B332FF4AF855}"/>
              </a:ext>
            </a:extLst>
          </p:cNvPr>
          <p:cNvSpPr txBox="1"/>
          <p:nvPr/>
        </p:nvSpPr>
        <p:spPr>
          <a:xfrm>
            <a:off x="9525" y="596348"/>
            <a:ext cx="11853821" cy="2585323"/>
          </a:xfrm>
          <a:prstGeom prst="rect">
            <a:avLst/>
          </a:prstGeom>
          <a:noFill/>
        </p:spPr>
        <p:txBody>
          <a:bodyPr wrap="square">
            <a:spAutoFit/>
          </a:bodyPr>
          <a:lstStyle/>
          <a:p>
            <a:pPr algn="l"/>
            <a:endParaRPr lang="sl-SI" b="0" i="0" dirty="0">
              <a:solidFill>
                <a:srgbClr val="222222"/>
              </a:solidFill>
              <a:effectLst/>
              <a:latin typeface="Arial" panose="020B0604020202020204" pitchFamily="34" charset="0"/>
            </a:endParaRPr>
          </a:p>
          <a:p>
            <a:pPr algn="l"/>
            <a:endParaRPr lang="sl-SI" dirty="0">
              <a:solidFill>
                <a:srgbClr val="222222"/>
              </a:solidFill>
              <a:latin typeface="Arial" panose="020B0604020202020204" pitchFamily="34" charset="0"/>
            </a:endParaRPr>
          </a:p>
          <a:p>
            <a:pPr algn="l"/>
            <a:endParaRPr lang="sl-SI" b="0" i="0" dirty="0">
              <a:solidFill>
                <a:srgbClr val="222222"/>
              </a:solidFill>
              <a:effectLst/>
              <a:latin typeface="Arial" panose="020B0604020202020204" pitchFamily="34" charset="0"/>
            </a:endParaRPr>
          </a:p>
          <a:p>
            <a:pPr algn="l"/>
            <a:r>
              <a:rPr lang="sl-SI" b="0" i="0" dirty="0">
                <a:solidFill>
                  <a:srgbClr val="222222"/>
                </a:solidFill>
                <a:effectLst/>
                <a:latin typeface="Arial" panose="020B0604020202020204" pitchFamily="34" charset="0"/>
              </a:rPr>
              <a:t>Pozdravljeni.</a:t>
            </a:r>
          </a:p>
          <a:p>
            <a:pPr algn="l"/>
            <a:r>
              <a:rPr lang="sl-SI" b="0" i="0" dirty="0">
                <a:solidFill>
                  <a:srgbClr val="222222"/>
                </a:solidFill>
                <a:effectLst/>
                <a:latin typeface="Arial" panose="020B0604020202020204" pitchFamily="34" charset="0"/>
              </a:rPr>
              <a:t> </a:t>
            </a:r>
          </a:p>
          <a:p>
            <a:pPr algn="l"/>
            <a:r>
              <a:rPr lang="sl-SI" b="0" i="0" dirty="0">
                <a:solidFill>
                  <a:srgbClr val="222222"/>
                </a:solidFill>
                <a:effectLst/>
                <a:latin typeface="Arial" panose="020B0604020202020204" pitchFamily="34" charset="0"/>
              </a:rPr>
              <a:t>Kot sva se dogovorila po telefonu, vam posredujem informacije glede vloge za spremembo statuta društva. Iz same vloge izhaja, da želi društvo spremeniti temeljni akt. Glede na spremembe v temeljnem aktu, pa bi bilo potrebno registrirati tudi spremembo naslova in imena. Vendar je za to potrebno na zapisnik sprejeti tudi ustrezne sklepe:</a:t>
            </a:r>
          </a:p>
          <a:p>
            <a:pPr algn="l"/>
            <a:endParaRPr lang="sl-SI" b="0" i="0" dirty="0">
              <a:solidFill>
                <a:srgbClr val="222222"/>
              </a:solidFill>
              <a:effectLst/>
              <a:latin typeface="Arial" panose="020B0604020202020204" pitchFamily="34" charset="0"/>
            </a:endParaRPr>
          </a:p>
        </p:txBody>
      </p:sp>
      <p:sp>
        <p:nvSpPr>
          <p:cNvPr id="8" name="PoljeZBesedilom 7">
            <a:extLst>
              <a:ext uri="{FF2B5EF4-FFF2-40B4-BE49-F238E27FC236}">
                <a16:creationId xmlns:a16="http://schemas.microsoft.com/office/drawing/2014/main" id="{D419EDCC-EE23-0F8E-382B-833EFC3F3052}"/>
              </a:ext>
            </a:extLst>
          </p:cNvPr>
          <p:cNvSpPr txBox="1"/>
          <p:nvPr/>
        </p:nvSpPr>
        <p:spPr>
          <a:xfrm>
            <a:off x="190500" y="3803551"/>
            <a:ext cx="11593000" cy="1200329"/>
          </a:xfrm>
          <a:prstGeom prst="rect">
            <a:avLst/>
          </a:prstGeom>
          <a:noFill/>
        </p:spPr>
        <p:txBody>
          <a:bodyPr wrap="square">
            <a:spAutoFit/>
          </a:bodyPr>
          <a:lstStyle/>
          <a:p>
            <a:pPr algn="l">
              <a:buFont typeface="Arial" panose="020B0604020202020204" pitchFamily="34" charset="0"/>
              <a:buChar char="•"/>
            </a:pPr>
            <a:r>
              <a:rPr lang="sl-SI" b="0" i="0" dirty="0">
                <a:solidFill>
                  <a:srgbClr val="222222"/>
                </a:solidFill>
                <a:effectLst/>
                <a:latin typeface="Calibri" panose="020F0502020204030204" pitchFamily="34" charset="0"/>
              </a:rPr>
              <a:t>sklep o spremembi imena: Društvo upokojencev in starejših občanov Ankaran – </a:t>
            </a:r>
            <a:r>
              <a:rPr lang="sl-SI" b="0" i="0" dirty="0" err="1">
                <a:solidFill>
                  <a:srgbClr val="222222"/>
                </a:solidFill>
                <a:effectLst/>
                <a:latin typeface="Calibri" panose="020F0502020204030204" pitchFamily="34" charset="0"/>
              </a:rPr>
              <a:t>Societa</a:t>
            </a:r>
            <a:r>
              <a:rPr lang="sl-SI" b="0" i="0" dirty="0">
                <a:solidFill>
                  <a:srgbClr val="222222"/>
                </a:solidFill>
                <a:effectLst/>
                <a:latin typeface="Calibri" panose="020F0502020204030204" pitchFamily="34" charset="0"/>
              </a:rPr>
              <a:t>' </a:t>
            </a:r>
            <a:r>
              <a:rPr lang="sl-SI" b="0" i="0" dirty="0" err="1">
                <a:solidFill>
                  <a:srgbClr val="222222"/>
                </a:solidFill>
                <a:effectLst/>
                <a:latin typeface="Calibri" panose="020F0502020204030204" pitchFamily="34" charset="0"/>
              </a:rPr>
              <a:t>dei</a:t>
            </a:r>
            <a:r>
              <a:rPr lang="sl-SI" b="0" i="0" dirty="0">
                <a:solidFill>
                  <a:srgbClr val="222222"/>
                </a:solidFill>
                <a:effectLst/>
                <a:latin typeface="Calibri" panose="020F0502020204030204" pitchFamily="34" charset="0"/>
              </a:rPr>
              <a:t> </a:t>
            </a:r>
            <a:r>
              <a:rPr lang="sl-SI" b="0" i="0" dirty="0" err="1">
                <a:solidFill>
                  <a:srgbClr val="222222"/>
                </a:solidFill>
                <a:effectLst/>
                <a:latin typeface="Calibri" panose="020F0502020204030204" pitchFamily="34" charset="0"/>
              </a:rPr>
              <a:t>pensionati</a:t>
            </a:r>
            <a:r>
              <a:rPr lang="sl-SI" b="0" i="0" dirty="0">
                <a:solidFill>
                  <a:srgbClr val="222222"/>
                </a:solidFill>
                <a:effectLst/>
                <a:latin typeface="Calibri" panose="020F0502020204030204" pitchFamily="34" charset="0"/>
              </a:rPr>
              <a:t> e </a:t>
            </a:r>
            <a:r>
              <a:rPr lang="sl-SI" b="0" i="0" dirty="0" err="1">
                <a:solidFill>
                  <a:srgbClr val="222222"/>
                </a:solidFill>
                <a:effectLst/>
                <a:latin typeface="Calibri" panose="020F0502020204030204" pitchFamily="34" charset="0"/>
              </a:rPr>
              <a:t>anziani</a:t>
            </a:r>
            <a:r>
              <a:rPr lang="sl-SI" b="0" i="0" dirty="0">
                <a:solidFill>
                  <a:srgbClr val="222222"/>
                </a:solidFill>
                <a:effectLst/>
                <a:latin typeface="Calibri" panose="020F0502020204030204" pitchFamily="34" charset="0"/>
              </a:rPr>
              <a:t> di </a:t>
            </a:r>
            <a:r>
              <a:rPr lang="sl-SI" b="0" i="0" dirty="0" err="1">
                <a:solidFill>
                  <a:srgbClr val="222222"/>
                </a:solidFill>
                <a:effectLst/>
                <a:latin typeface="Calibri" panose="020F0502020204030204" pitchFamily="34" charset="0"/>
              </a:rPr>
              <a:t>Ancarano</a:t>
            </a:r>
            <a:endParaRPr lang="sl-SI" b="0" i="0" dirty="0">
              <a:solidFill>
                <a:srgbClr val="222222"/>
              </a:solidFill>
              <a:effectLst/>
              <a:latin typeface="Calibri" panose="020F0502020204030204" pitchFamily="34" charset="0"/>
            </a:endParaRPr>
          </a:p>
          <a:p>
            <a:pPr algn="l">
              <a:buFont typeface="Arial" panose="020B0604020202020204" pitchFamily="34" charset="0"/>
              <a:buChar char="•"/>
            </a:pPr>
            <a:r>
              <a:rPr lang="sl-SI" b="0" i="0" dirty="0">
                <a:solidFill>
                  <a:srgbClr val="222222"/>
                </a:solidFill>
                <a:effectLst/>
                <a:latin typeface="Calibri" panose="020F0502020204030204" pitchFamily="34" charset="0"/>
              </a:rPr>
              <a:t>Sklep  o spremembi skrajšanega imena: Društvo upokojencev Ankarana – </a:t>
            </a:r>
            <a:r>
              <a:rPr lang="sl-SI" b="0" i="0" dirty="0" err="1">
                <a:solidFill>
                  <a:srgbClr val="222222"/>
                </a:solidFill>
                <a:effectLst/>
                <a:latin typeface="Calibri" panose="020F0502020204030204" pitchFamily="34" charset="0"/>
              </a:rPr>
              <a:t>Soceiata</a:t>
            </a:r>
            <a:r>
              <a:rPr lang="sl-SI" b="0" i="0" dirty="0">
                <a:solidFill>
                  <a:srgbClr val="222222"/>
                </a:solidFill>
                <a:effectLst/>
                <a:latin typeface="Calibri" panose="020F0502020204030204" pitchFamily="34" charset="0"/>
              </a:rPr>
              <a:t>' </a:t>
            </a:r>
            <a:r>
              <a:rPr lang="sl-SI" b="0" i="0" dirty="0" err="1">
                <a:solidFill>
                  <a:srgbClr val="222222"/>
                </a:solidFill>
                <a:effectLst/>
                <a:latin typeface="Calibri" panose="020F0502020204030204" pitchFamily="34" charset="0"/>
              </a:rPr>
              <a:t>dei</a:t>
            </a:r>
            <a:r>
              <a:rPr lang="sl-SI" b="0" i="0" dirty="0">
                <a:solidFill>
                  <a:srgbClr val="222222"/>
                </a:solidFill>
                <a:effectLst/>
                <a:latin typeface="Calibri" panose="020F0502020204030204" pitchFamily="34" charset="0"/>
              </a:rPr>
              <a:t> </a:t>
            </a:r>
            <a:r>
              <a:rPr lang="sl-SI" b="0" i="0" dirty="0" err="1">
                <a:solidFill>
                  <a:srgbClr val="222222"/>
                </a:solidFill>
                <a:effectLst/>
                <a:latin typeface="Calibri" panose="020F0502020204030204" pitchFamily="34" charset="0"/>
              </a:rPr>
              <a:t>pensionati</a:t>
            </a:r>
            <a:r>
              <a:rPr lang="sl-SI" b="0" i="0" dirty="0">
                <a:solidFill>
                  <a:srgbClr val="222222"/>
                </a:solidFill>
                <a:effectLst/>
                <a:latin typeface="Calibri" panose="020F0502020204030204" pitchFamily="34" charset="0"/>
              </a:rPr>
              <a:t> di </a:t>
            </a:r>
            <a:r>
              <a:rPr lang="sl-SI" b="0" i="0" dirty="0" err="1">
                <a:solidFill>
                  <a:srgbClr val="222222"/>
                </a:solidFill>
                <a:effectLst/>
                <a:latin typeface="Calibri" panose="020F0502020204030204" pitchFamily="34" charset="0"/>
              </a:rPr>
              <a:t>Ancarano</a:t>
            </a:r>
            <a:r>
              <a:rPr lang="sl-SI" b="0" i="0" dirty="0">
                <a:solidFill>
                  <a:srgbClr val="222222"/>
                </a:solidFill>
                <a:effectLst/>
                <a:latin typeface="Calibri" panose="020F0502020204030204" pitchFamily="34" charset="0"/>
              </a:rPr>
              <a:t>.</a:t>
            </a:r>
          </a:p>
          <a:p>
            <a:pPr algn="l">
              <a:buFont typeface="Arial" panose="020B0604020202020204" pitchFamily="34" charset="0"/>
              <a:buChar char="•"/>
            </a:pPr>
            <a:r>
              <a:rPr lang="sl-SI" sz="1800" b="0" i="0" dirty="0">
                <a:solidFill>
                  <a:srgbClr val="222222"/>
                </a:solidFill>
                <a:effectLst/>
                <a:latin typeface="Calibri" panose="020F0502020204030204" pitchFamily="34" charset="0"/>
              </a:rPr>
              <a:t>sklep o spremembi naslova: Ulica Rudija Mahniča 1.</a:t>
            </a:r>
          </a:p>
        </p:txBody>
      </p:sp>
      <p:sp>
        <p:nvSpPr>
          <p:cNvPr id="13" name="Rectangle 7">
            <a:extLst>
              <a:ext uri="{FF2B5EF4-FFF2-40B4-BE49-F238E27FC236}">
                <a16:creationId xmlns:a16="http://schemas.microsoft.com/office/drawing/2014/main" id="{E99BF61C-206A-97D2-8D77-CD7046307246}"/>
              </a:ext>
            </a:extLst>
          </p:cNvPr>
          <p:cNvSpPr>
            <a:spLocks noChangeArrowheads="1"/>
          </p:cNvSpPr>
          <p:nvPr/>
        </p:nvSpPr>
        <p:spPr bwMode="auto">
          <a:xfrm>
            <a:off x="151074" y="315470"/>
            <a:ext cx="1204092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800" b="0" i="0" u="none" strike="noStrike" cap="none" normalizeH="0" baseline="0" dirty="0">
                <a:ln>
                  <a:noFill/>
                </a:ln>
                <a:solidFill>
                  <a:srgbClr val="0096B8"/>
                </a:solidFill>
                <a:effectLst/>
                <a:latin typeface="Republika"/>
                <a:cs typeface="Arial" panose="020B0604020202020204" pitchFamily="34" charset="0"/>
              </a:rPr>
              <a:t>  </a:t>
            </a:r>
            <a:r>
              <a:rPr kumimoji="0" lang="sl-SI" altLang="sl-SI" sz="2100" b="0" i="0" u="none" strike="noStrike" cap="none" normalizeH="0" baseline="0" dirty="0">
                <a:ln>
                  <a:noFill/>
                </a:ln>
                <a:solidFill>
                  <a:srgbClr val="0096B8"/>
                </a:solidFill>
                <a:effectLst/>
                <a:latin typeface="Republika"/>
                <a:cs typeface="Arial" panose="020B0604020202020204" pitchFamily="34" charset="0"/>
              </a:rPr>
              <a:t>     </a:t>
            </a:r>
            <a:r>
              <a:rPr kumimoji="0" lang="sl-SI" altLang="sl-SI" sz="800" b="0" i="0" u="none" strike="noStrike" cap="none" normalizeH="0" baseline="0" dirty="0">
                <a:ln>
                  <a:noFill/>
                </a:ln>
                <a:solidFill>
                  <a:srgbClr val="0096B8"/>
                </a:solidFill>
                <a:effectLst/>
                <a:latin typeface="Republika"/>
                <a:cs typeface="Arial" panose="020B0604020202020204" pitchFamily="34" charset="0"/>
              </a:rPr>
              <a:t>   </a:t>
            </a:r>
            <a:r>
              <a:rPr kumimoji="0" lang="sl-SI" altLang="sl-SI" sz="10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REPUBLIKA SLOVENIJA</a:t>
            </a:r>
            <a:endParaRPr kumimoji="0" lang="sl-SI" altLang="sl-SI"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0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UPRAVNA ENOTA KOPER</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14" name="AutoShape 8">
            <a:extLst>
              <a:ext uri="{FF2B5EF4-FFF2-40B4-BE49-F238E27FC236}">
                <a16:creationId xmlns:a16="http://schemas.microsoft.com/office/drawing/2014/main" id="{00E90151-1D41-0AC5-DBFB-316CA2563564}"/>
              </a:ext>
            </a:extLst>
          </p:cNvPr>
          <p:cNvSpPr>
            <a:spLocks noChangeAspect="1" noChangeArrowheads="1"/>
          </p:cNvSpPr>
          <p:nvPr/>
        </p:nvSpPr>
        <p:spPr bwMode="auto">
          <a:xfrm>
            <a:off x="44450" y="-236538"/>
            <a:ext cx="257175" cy="333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49" name="Picture 1">
            <a:extLst>
              <a:ext uri="{FF2B5EF4-FFF2-40B4-BE49-F238E27FC236}">
                <a16:creationId xmlns:a16="http://schemas.microsoft.com/office/drawing/2014/main" id="{151F7206-72F5-DC84-B498-EA3F05519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F6A8736-B7AE-3FCD-F065-0620341A5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5BF77989-3359-95BA-7C18-EC6AAAC02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51D7E58-DCDC-DAE7-BC42-0FE34062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2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DC8408B-E45A-D84F-B1D1-C46BDD1EEE48}"/>
              </a:ext>
            </a:extLst>
          </p:cNvPr>
          <p:cNvSpPr txBox="1"/>
          <p:nvPr/>
        </p:nvSpPr>
        <p:spPr>
          <a:xfrm>
            <a:off x="453223" y="1523009"/>
            <a:ext cx="11632759" cy="3662541"/>
          </a:xfrm>
          <a:prstGeom prst="rect">
            <a:avLst/>
          </a:prstGeom>
          <a:noFill/>
        </p:spPr>
        <p:txBody>
          <a:bodyPr wrap="square">
            <a:spAutoFit/>
          </a:bodyPr>
          <a:lstStyle/>
          <a:p>
            <a:pPr algn="l"/>
            <a:r>
              <a:rPr lang="sl-SI" sz="2000" b="0" i="0" dirty="0">
                <a:solidFill>
                  <a:srgbClr val="222222"/>
                </a:solidFill>
                <a:effectLst/>
                <a:latin typeface="Arial" panose="020B0604020202020204" pitchFamily="34" charset="0"/>
              </a:rPr>
              <a:t>Vlogo je zato potrebno dopolniti z zapisnikom, ki bo te sklepe vseboval in pa razširiti zahtevek še na te tri spremembe (napisati izjavo, da želi društvo spremeniti še ime, skrajšano ime in naslov).</a:t>
            </a:r>
          </a:p>
          <a:p>
            <a:pPr algn="l"/>
            <a:r>
              <a:rPr lang="sl-SI" sz="2000" b="0" i="0" dirty="0">
                <a:solidFill>
                  <a:srgbClr val="222222"/>
                </a:solidFill>
                <a:effectLst/>
                <a:latin typeface="Arial" panose="020B0604020202020204" pitchFamily="34" charset="0"/>
              </a:rPr>
              <a:t> </a:t>
            </a:r>
          </a:p>
          <a:p>
            <a:pPr algn="l"/>
            <a:r>
              <a:rPr lang="sl-SI" sz="2000" b="0" i="0" dirty="0">
                <a:solidFill>
                  <a:srgbClr val="222222"/>
                </a:solidFill>
                <a:effectLst/>
                <a:latin typeface="Arial" panose="020B0604020202020204" pitchFamily="34" charset="0"/>
              </a:rPr>
              <a:t>Lep dan.</a:t>
            </a:r>
          </a:p>
          <a:p>
            <a:pPr algn="l"/>
            <a:r>
              <a:rPr lang="sl-SI" sz="2000" b="0" i="0" dirty="0">
                <a:solidFill>
                  <a:srgbClr val="222222"/>
                </a:solidFill>
                <a:effectLst/>
                <a:latin typeface="Arial" panose="020B0604020202020204" pitchFamily="34" charset="0"/>
              </a:rPr>
              <a:t> </a:t>
            </a:r>
          </a:p>
          <a:p>
            <a:pPr algn="l"/>
            <a:r>
              <a:rPr lang="sl-SI" sz="1800" b="1" i="0" dirty="0">
                <a:solidFill>
                  <a:srgbClr val="222222"/>
                </a:solidFill>
                <a:effectLst/>
                <a:latin typeface="Arial" panose="020B0604020202020204" pitchFamily="34" charset="0"/>
              </a:rPr>
              <a:t>          mag. Alenka Mahne</a:t>
            </a:r>
            <a:endParaRPr lang="sl-SI" sz="2000" b="0" i="0" dirty="0">
              <a:solidFill>
                <a:srgbClr val="222222"/>
              </a:solidFill>
              <a:effectLst/>
              <a:latin typeface="Arial" panose="020B0604020202020204" pitchFamily="34" charset="0"/>
            </a:endParaRPr>
          </a:p>
          <a:p>
            <a:pPr algn="l"/>
            <a:r>
              <a:rPr lang="sl-SI" sz="1800" b="0" i="0" dirty="0">
                <a:solidFill>
                  <a:srgbClr val="222222"/>
                </a:solidFill>
                <a:effectLst/>
                <a:latin typeface="Arial" panose="020B0604020202020204" pitchFamily="34" charset="0"/>
              </a:rPr>
              <a:t>             </a:t>
            </a:r>
            <a:r>
              <a:rPr lang="sl-SI" sz="1800" b="0" i="0" dirty="0">
                <a:solidFill>
                  <a:srgbClr val="222222"/>
                </a:solidFill>
                <a:effectLst/>
                <a:latin typeface="Arial Narrow" panose="020B0606020202030204" pitchFamily="34" charset="0"/>
              </a:rPr>
              <a:t>vodja Referata</a:t>
            </a:r>
            <a:endParaRPr lang="sl-SI" sz="2000" b="0" i="0" dirty="0">
              <a:solidFill>
                <a:srgbClr val="222222"/>
              </a:solidFill>
              <a:effectLst/>
              <a:latin typeface="Arial" panose="020B0604020202020204" pitchFamily="34" charset="0"/>
            </a:endParaRPr>
          </a:p>
          <a:p>
            <a:pPr algn="l"/>
            <a:r>
              <a:rPr lang="sl-SI" sz="1800" b="0" i="0" dirty="0">
                <a:solidFill>
                  <a:srgbClr val="222222"/>
                </a:solidFill>
                <a:effectLst/>
                <a:latin typeface="Arial Narrow" panose="020B0606020202030204" pitchFamily="34" charset="0"/>
              </a:rPr>
              <a:t>               za javni red in promet</a:t>
            </a:r>
          </a:p>
          <a:p>
            <a:pPr algn="l"/>
            <a:endParaRPr lang="sl-SI" dirty="0">
              <a:solidFill>
                <a:srgbClr val="222222"/>
              </a:solidFill>
              <a:latin typeface="Arial Narrow" panose="020B0606020202030204" pitchFamily="34" charset="0"/>
            </a:endParaRPr>
          </a:p>
          <a:p>
            <a:pPr algn="l"/>
            <a:endParaRPr lang="sl-SI" sz="2000" b="0" i="0" dirty="0">
              <a:solidFill>
                <a:srgbClr val="222222"/>
              </a:solidFill>
              <a:effectLst/>
              <a:latin typeface="Arial Narrow" panose="020B0606020202030204" pitchFamily="34" charset="0"/>
            </a:endParaRPr>
          </a:p>
          <a:p>
            <a:pPr algn="l"/>
            <a:r>
              <a:rPr lang="sl-SI" sz="2000" dirty="0">
                <a:solidFill>
                  <a:srgbClr val="222222"/>
                </a:solidFill>
                <a:latin typeface="Arial Narrow" panose="020B0606020202030204" pitchFamily="34" charset="0"/>
              </a:rPr>
              <a:t>Po pojasnilu je predsednik delovnega predsedstva dal v razpravo in nato na glasovanje </a:t>
            </a:r>
            <a:r>
              <a:rPr lang="sl-SI" sz="2000">
                <a:solidFill>
                  <a:srgbClr val="222222"/>
                </a:solidFill>
                <a:latin typeface="Arial Narrow" panose="020B0606020202030204" pitchFamily="34" charset="0"/>
              </a:rPr>
              <a:t>naslednje predloge SKLEPOV:</a:t>
            </a:r>
            <a:endParaRPr lang="sl-SI" sz="2000" b="0" i="0" dirty="0">
              <a:solidFill>
                <a:srgbClr val="222222"/>
              </a:solidFill>
              <a:effectLst/>
              <a:latin typeface="Arial" panose="020B0604020202020204" pitchFamily="34" charset="0"/>
            </a:endParaRPr>
          </a:p>
          <a:p>
            <a:pPr algn="l"/>
            <a:endParaRPr lang="sl-SI" sz="2000" b="0" i="0" dirty="0">
              <a:solidFill>
                <a:srgbClr val="222222"/>
              </a:solidFill>
              <a:effectLst/>
              <a:latin typeface="Arial" panose="020B0604020202020204" pitchFamily="34" charset="0"/>
            </a:endParaRPr>
          </a:p>
        </p:txBody>
      </p:sp>
      <p:sp>
        <p:nvSpPr>
          <p:cNvPr id="8" name="Rectangle 9">
            <a:extLst>
              <a:ext uri="{FF2B5EF4-FFF2-40B4-BE49-F238E27FC236}">
                <a16:creationId xmlns:a16="http://schemas.microsoft.com/office/drawing/2014/main" id="{37B0716A-21F5-EACB-483F-3F6D3DD4B2B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800" b="0" i="0" u="none" strike="noStrike" cap="none" normalizeH="0" baseline="0">
                <a:ln>
                  <a:noFill/>
                </a:ln>
                <a:solidFill>
                  <a:srgbClr val="0096B8"/>
                </a:solidFill>
                <a:effectLst/>
                <a:latin typeface="Republika"/>
                <a:cs typeface="Arial" panose="020B0604020202020204" pitchFamily="34" charset="0"/>
              </a:rPr>
              <a:t>  </a:t>
            </a:r>
            <a:r>
              <a:rPr kumimoji="0" lang="sl-SI" altLang="sl-SI" sz="2100" b="0" i="0" u="none" strike="noStrike" cap="none" normalizeH="0" baseline="0">
                <a:ln>
                  <a:noFill/>
                </a:ln>
                <a:solidFill>
                  <a:srgbClr val="0096B8"/>
                </a:solidFill>
                <a:effectLst/>
                <a:latin typeface="Republika"/>
                <a:cs typeface="Arial" panose="020B0604020202020204" pitchFamily="34" charset="0"/>
              </a:rPr>
              <a:t>     </a:t>
            </a:r>
            <a:r>
              <a:rPr kumimoji="0" lang="sl-SI" altLang="sl-SI" sz="800" b="0" i="0" u="none" strike="noStrike" cap="none" normalizeH="0" baseline="0">
                <a:ln>
                  <a:noFill/>
                </a:ln>
                <a:solidFill>
                  <a:srgbClr val="0096B8"/>
                </a:solidFill>
                <a:effectLst/>
                <a:latin typeface="Republika"/>
                <a:cs typeface="Arial" panose="020B0604020202020204" pitchFamily="34" charset="0"/>
              </a:rPr>
              <a:t>   </a:t>
            </a:r>
            <a:r>
              <a:rPr kumimoji="0" lang="sl-SI" altLang="sl-SI" sz="1000" b="0" i="0" u="none" strike="noStrike" cap="none" normalizeH="0" baseline="0">
                <a:ln>
                  <a:noFill/>
                </a:ln>
                <a:solidFill>
                  <a:srgbClr val="222222"/>
                </a:solidFill>
                <a:effectLst/>
                <a:latin typeface="Arial Narrow" panose="020B0606020202030204" pitchFamily="34" charset="0"/>
                <a:cs typeface="Arial" panose="020B0604020202020204" pitchFamily="34" charset="0"/>
              </a:rPr>
              <a:t>REPUBLIKA SLOVENIJA</a:t>
            </a:r>
            <a:endParaRPr kumimoji="0" lang="sl-SI" altLang="sl-SI"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000" b="1" i="0" u="none" strike="noStrike" cap="none" normalizeH="0" baseline="0">
                <a:ln>
                  <a:noFill/>
                </a:ln>
                <a:solidFill>
                  <a:srgbClr val="222222"/>
                </a:solidFill>
                <a:effectLst/>
                <a:latin typeface="Arial Narrow" panose="020B0606020202030204" pitchFamily="34" charset="0"/>
                <a:cs typeface="Arial" panose="020B0604020202020204" pitchFamily="34" charset="0"/>
              </a:rPr>
              <a:t>           UPRAVNA ENOTA KOPER</a:t>
            </a:r>
            <a:endParaRPr kumimoji="0" lang="sl-SI" altLang="sl-SI" sz="1800" b="0" i="0" u="none" strike="noStrike" cap="none" normalizeH="0" baseline="0">
              <a:ln>
                <a:noFill/>
              </a:ln>
              <a:solidFill>
                <a:schemeClr val="tx1"/>
              </a:solidFill>
              <a:effectLst/>
              <a:latin typeface="Arial" panose="020B0604020202020204" pitchFamily="34" charset="0"/>
            </a:endParaRPr>
          </a:p>
        </p:txBody>
      </p:sp>
      <p:sp>
        <p:nvSpPr>
          <p:cNvPr id="9" name="AutoShape 10">
            <a:extLst>
              <a:ext uri="{FF2B5EF4-FFF2-40B4-BE49-F238E27FC236}">
                <a16:creationId xmlns:a16="http://schemas.microsoft.com/office/drawing/2014/main" id="{3983F308-53DE-BFF1-C0EB-8781A2FB43AA}"/>
              </a:ext>
            </a:extLst>
          </p:cNvPr>
          <p:cNvSpPr>
            <a:spLocks noChangeAspect="1" noChangeArrowheads="1"/>
          </p:cNvSpPr>
          <p:nvPr/>
        </p:nvSpPr>
        <p:spPr bwMode="auto">
          <a:xfrm>
            <a:off x="44450" y="-236539"/>
            <a:ext cx="257175" cy="61968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075" name="Picture 3">
            <a:extLst>
              <a:ext uri="{FF2B5EF4-FFF2-40B4-BE49-F238E27FC236}">
                <a16:creationId xmlns:a16="http://schemas.microsoft.com/office/drawing/2014/main" id="{9E5996A1-CDD2-CB31-8CF3-FB94438C9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67B183D-F914-8CE8-0A89-DA1E4CB1D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355C4ED5-204C-232F-321A-715D6CCA2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24E624F-6FDF-CBE7-F60A-E8A4CFC16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7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EF4D6C-B233-F81E-DF88-33E2BA0837D0}"/>
              </a:ext>
            </a:extLst>
          </p:cNvPr>
          <p:cNvSpPr>
            <a:spLocks noGrp="1"/>
          </p:cNvSpPr>
          <p:nvPr>
            <p:ph type="title"/>
          </p:nvPr>
        </p:nvSpPr>
        <p:spPr/>
        <p:txBody>
          <a:bodyPr/>
          <a:lstStyle/>
          <a:p>
            <a:r>
              <a:rPr lang="sl-SI" dirty="0">
                <a:solidFill>
                  <a:srgbClr val="FF0000"/>
                </a:solidFill>
              </a:rPr>
              <a:t>1.</a:t>
            </a:r>
            <a:r>
              <a:rPr lang="sl-SI" dirty="0"/>
              <a:t> </a:t>
            </a:r>
            <a:r>
              <a:rPr lang="sl-SI" dirty="0">
                <a:solidFill>
                  <a:srgbClr val="FF0000"/>
                </a:solidFill>
              </a:rPr>
              <a:t>Predlog  sklepa:</a:t>
            </a:r>
          </a:p>
        </p:txBody>
      </p:sp>
      <p:sp>
        <p:nvSpPr>
          <p:cNvPr id="3" name="Označba mesta vsebine 2">
            <a:extLst>
              <a:ext uri="{FF2B5EF4-FFF2-40B4-BE49-F238E27FC236}">
                <a16:creationId xmlns:a16="http://schemas.microsoft.com/office/drawing/2014/main" id="{8037B760-BB63-5D0A-6161-F520F359ECA2}"/>
              </a:ext>
            </a:extLst>
          </p:cNvPr>
          <p:cNvSpPr>
            <a:spLocks noGrp="1"/>
          </p:cNvSpPr>
          <p:nvPr>
            <p:ph idx="1"/>
          </p:nvPr>
        </p:nvSpPr>
        <p:spPr/>
        <p:txBody>
          <a:bodyPr/>
          <a:lstStyle/>
          <a:p>
            <a:r>
              <a:rPr lang="sl-SI" dirty="0"/>
              <a:t>Občni zbor Društva upokojencev Ankaran je na seji dne 21.junija 2023</a:t>
            </a:r>
          </a:p>
          <a:p>
            <a:r>
              <a:rPr lang="sl-SI" dirty="0"/>
              <a:t>                                           sprejel sklep :</a:t>
            </a:r>
          </a:p>
          <a:p>
            <a:r>
              <a:rPr lang="sl-SI" sz="2800" b="0" i="0" dirty="0">
                <a:solidFill>
                  <a:srgbClr val="222222"/>
                </a:solidFill>
                <a:effectLst/>
                <a:latin typeface="Calibri" panose="020F0502020204030204" pitchFamily="34" charset="0"/>
              </a:rPr>
              <a:t>o spremembi imena: Društvo upokojencev in starejših občanov Ankaran – </a:t>
            </a:r>
            <a:r>
              <a:rPr lang="sl-SI" sz="2800" b="0" i="0" dirty="0" err="1">
                <a:solidFill>
                  <a:srgbClr val="222222"/>
                </a:solidFill>
                <a:effectLst/>
                <a:latin typeface="Calibri" panose="020F0502020204030204" pitchFamily="34" charset="0"/>
              </a:rPr>
              <a:t>Societa</a:t>
            </a:r>
            <a:r>
              <a:rPr lang="sl-SI" sz="2800" b="0" i="0" dirty="0">
                <a:solidFill>
                  <a:srgbClr val="222222"/>
                </a:solidFill>
                <a:effectLst/>
                <a:latin typeface="Calibri" panose="020F0502020204030204" pitchFamily="34" charset="0"/>
              </a:rPr>
              <a:t>' </a:t>
            </a:r>
            <a:r>
              <a:rPr lang="sl-SI" sz="2800" b="0" i="0" dirty="0" err="1">
                <a:solidFill>
                  <a:srgbClr val="222222"/>
                </a:solidFill>
                <a:effectLst/>
                <a:latin typeface="Calibri" panose="020F0502020204030204" pitchFamily="34" charset="0"/>
              </a:rPr>
              <a:t>dei</a:t>
            </a:r>
            <a:r>
              <a:rPr lang="sl-SI" sz="2800" b="0" i="0" dirty="0">
                <a:solidFill>
                  <a:srgbClr val="222222"/>
                </a:solidFill>
                <a:effectLst/>
                <a:latin typeface="Calibri" panose="020F0502020204030204" pitchFamily="34" charset="0"/>
              </a:rPr>
              <a:t> </a:t>
            </a:r>
            <a:r>
              <a:rPr lang="sl-SI" sz="2800" b="0" i="0" dirty="0" err="1">
                <a:solidFill>
                  <a:srgbClr val="222222"/>
                </a:solidFill>
                <a:effectLst/>
                <a:latin typeface="Calibri" panose="020F0502020204030204" pitchFamily="34" charset="0"/>
              </a:rPr>
              <a:t>pensionati</a:t>
            </a:r>
            <a:r>
              <a:rPr lang="sl-SI" sz="2800" b="0" i="0" dirty="0">
                <a:solidFill>
                  <a:srgbClr val="222222"/>
                </a:solidFill>
                <a:effectLst/>
                <a:latin typeface="Calibri" panose="020F0502020204030204" pitchFamily="34" charset="0"/>
              </a:rPr>
              <a:t> e </a:t>
            </a:r>
            <a:r>
              <a:rPr lang="sl-SI" sz="2800" b="0" i="0" dirty="0" err="1">
                <a:solidFill>
                  <a:srgbClr val="222222"/>
                </a:solidFill>
                <a:effectLst/>
                <a:latin typeface="Calibri" panose="020F0502020204030204" pitchFamily="34" charset="0"/>
              </a:rPr>
              <a:t>anziani</a:t>
            </a:r>
            <a:r>
              <a:rPr lang="sl-SI" sz="2800" b="0" i="0" dirty="0">
                <a:solidFill>
                  <a:srgbClr val="222222"/>
                </a:solidFill>
                <a:effectLst/>
                <a:latin typeface="Calibri" panose="020F0502020204030204" pitchFamily="34" charset="0"/>
              </a:rPr>
              <a:t> di </a:t>
            </a:r>
            <a:r>
              <a:rPr lang="sl-SI" sz="2800" b="0" i="0" dirty="0" err="1">
                <a:solidFill>
                  <a:srgbClr val="222222"/>
                </a:solidFill>
                <a:effectLst/>
                <a:latin typeface="Calibri" panose="020F0502020204030204" pitchFamily="34" charset="0"/>
              </a:rPr>
              <a:t>Ancarano</a:t>
            </a:r>
            <a:endParaRPr lang="sl-SI" sz="2800" b="0" i="0" dirty="0">
              <a:solidFill>
                <a:srgbClr val="222222"/>
              </a:solidFill>
              <a:effectLst/>
              <a:latin typeface="Calibri" panose="020F0502020204030204" pitchFamily="34" charset="0"/>
            </a:endParaRPr>
          </a:p>
          <a:p>
            <a:endParaRPr lang="sl-SI" sz="2800" b="0" i="0" dirty="0">
              <a:solidFill>
                <a:srgbClr val="222222"/>
              </a:solidFill>
              <a:effectLst/>
              <a:latin typeface="Calibri" panose="020F0502020204030204" pitchFamily="34" charset="0"/>
            </a:endParaRPr>
          </a:p>
          <a:p>
            <a:r>
              <a:rPr lang="sl-SI" dirty="0"/>
              <a:t>Za sklep je glasovalo 63, proti ni bil nihče.    </a:t>
            </a:r>
          </a:p>
          <a:p>
            <a:endParaRPr lang="sl-SI" dirty="0"/>
          </a:p>
        </p:txBody>
      </p:sp>
    </p:spTree>
    <p:extLst>
      <p:ext uri="{BB962C8B-B14F-4D97-AF65-F5344CB8AC3E}">
        <p14:creationId xmlns:p14="http://schemas.microsoft.com/office/powerpoint/2010/main" val="1842849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B7B9EB-56DC-7280-4E2C-4DCF7CE6675A}"/>
              </a:ext>
            </a:extLst>
          </p:cNvPr>
          <p:cNvSpPr>
            <a:spLocks noGrp="1"/>
          </p:cNvSpPr>
          <p:nvPr>
            <p:ph type="title"/>
          </p:nvPr>
        </p:nvSpPr>
        <p:spPr/>
        <p:txBody>
          <a:bodyPr/>
          <a:lstStyle/>
          <a:p>
            <a:r>
              <a:rPr lang="sl-SI" dirty="0">
                <a:solidFill>
                  <a:srgbClr val="FF0000"/>
                </a:solidFill>
              </a:rPr>
              <a:t>2.</a:t>
            </a:r>
            <a:r>
              <a:rPr lang="sl-SI" dirty="0"/>
              <a:t> </a:t>
            </a:r>
            <a:r>
              <a:rPr lang="sl-SI" dirty="0">
                <a:solidFill>
                  <a:srgbClr val="FF0000"/>
                </a:solidFill>
              </a:rPr>
              <a:t>Predlog  sklepa:</a:t>
            </a:r>
            <a:endParaRPr lang="sl-SI" dirty="0"/>
          </a:p>
        </p:txBody>
      </p:sp>
      <p:sp>
        <p:nvSpPr>
          <p:cNvPr id="3" name="Označba mesta vsebine 2">
            <a:extLst>
              <a:ext uri="{FF2B5EF4-FFF2-40B4-BE49-F238E27FC236}">
                <a16:creationId xmlns:a16="http://schemas.microsoft.com/office/drawing/2014/main" id="{89913B3C-56A4-97FC-49B6-631310FA3C19}"/>
              </a:ext>
            </a:extLst>
          </p:cNvPr>
          <p:cNvSpPr>
            <a:spLocks noGrp="1"/>
          </p:cNvSpPr>
          <p:nvPr>
            <p:ph idx="1"/>
          </p:nvPr>
        </p:nvSpPr>
        <p:spPr/>
        <p:txBody>
          <a:bodyPr/>
          <a:lstStyle/>
          <a:p>
            <a:r>
              <a:rPr lang="sl-SI" dirty="0"/>
              <a:t>Občni zbor Društva upokojencev Ankaran je na seji dne 21.junija 2023</a:t>
            </a:r>
          </a:p>
          <a:p>
            <a:r>
              <a:rPr lang="sl-SI" dirty="0"/>
              <a:t>                                           sprejel sklep :</a:t>
            </a:r>
          </a:p>
          <a:p>
            <a:endParaRPr lang="sl-SI" b="0" i="0" dirty="0">
              <a:solidFill>
                <a:srgbClr val="222222"/>
              </a:solidFill>
              <a:effectLst/>
              <a:latin typeface="Calibri" panose="020F0502020204030204" pitchFamily="34" charset="0"/>
            </a:endParaRPr>
          </a:p>
          <a:p>
            <a:r>
              <a:rPr lang="sl-SI" b="0" i="0" dirty="0">
                <a:solidFill>
                  <a:srgbClr val="222222"/>
                </a:solidFill>
                <a:effectLst/>
                <a:latin typeface="Calibri" panose="020F0502020204030204" pitchFamily="34" charset="0"/>
              </a:rPr>
              <a:t>o spremembi skrajšanega imena: Društvo upokojencev Ankarana – </a:t>
            </a:r>
            <a:r>
              <a:rPr lang="sl-SI" b="0" i="0" dirty="0" err="1">
                <a:solidFill>
                  <a:srgbClr val="222222"/>
                </a:solidFill>
                <a:effectLst/>
                <a:latin typeface="Calibri" panose="020F0502020204030204" pitchFamily="34" charset="0"/>
              </a:rPr>
              <a:t>Soceiata</a:t>
            </a:r>
            <a:r>
              <a:rPr lang="sl-SI" b="0" i="0" dirty="0">
                <a:solidFill>
                  <a:srgbClr val="222222"/>
                </a:solidFill>
                <a:effectLst/>
                <a:latin typeface="Calibri" panose="020F0502020204030204" pitchFamily="34" charset="0"/>
              </a:rPr>
              <a:t>' </a:t>
            </a:r>
            <a:r>
              <a:rPr lang="sl-SI" b="0" i="0" dirty="0" err="1">
                <a:solidFill>
                  <a:srgbClr val="222222"/>
                </a:solidFill>
                <a:effectLst/>
                <a:latin typeface="Calibri" panose="020F0502020204030204" pitchFamily="34" charset="0"/>
              </a:rPr>
              <a:t>dei</a:t>
            </a:r>
            <a:r>
              <a:rPr lang="sl-SI" b="0" i="0" dirty="0">
                <a:solidFill>
                  <a:srgbClr val="222222"/>
                </a:solidFill>
                <a:effectLst/>
                <a:latin typeface="Calibri" panose="020F0502020204030204" pitchFamily="34" charset="0"/>
              </a:rPr>
              <a:t> </a:t>
            </a:r>
            <a:r>
              <a:rPr lang="sl-SI" b="0" i="0" dirty="0" err="1">
                <a:solidFill>
                  <a:srgbClr val="222222"/>
                </a:solidFill>
                <a:effectLst/>
                <a:latin typeface="Calibri" panose="020F0502020204030204" pitchFamily="34" charset="0"/>
              </a:rPr>
              <a:t>pensionati</a:t>
            </a:r>
            <a:r>
              <a:rPr lang="sl-SI" b="0" i="0" dirty="0">
                <a:solidFill>
                  <a:srgbClr val="222222"/>
                </a:solidFill>
                <a:effectLst/>
                <a:latin typeface="Calibri" panose="020F0502020204030204" pitchFamily="34" charset="0"/>
              </a:rPr>
              <a:t> di </a:t>
            </a:r>
            <a:r>
              <a:rPr lang="sl-SI" b="0" i="0" dirty="0" err="1">
                <a:solidFill>
                  <a:srgbClr val="222222"/>
                </a:solidFill>
                <a:effectLst/>
                <a:latin typeface="Calibri" panose="020F0502020204030204" pitchFamily="34" charset="0"/>
              </a:rPr>
              <a:t>Ancarano</a:t>
            </a:r>
            <a:r>
              <a:rPr lang="sl-SI" b="0" i="0" dirty="0">
                <a:solidFill>
                  <a:srgbClr val="222222"/>
                </a:solidFill>
                <a:effectLst/>
                <a:latin typeface="Calibri" panose="020F0502020204030204" pitchFamily="34" charset="0"/>
              </a:rPr>
              <a:t>.</a:t>
            </a:r>
          </a:p>
          <a:p>
            <a:endParaRPr lang="sl-SI" dirty="0">
              <a:solidFill>
                <a:srgbClr val="222222"/>
              </a:solidFill>
              <a:latin typeface="Calibri" panose="020F0502020204030204" pitchFamily="34" charset="0"/>
            </a:endParaRPr>
          </a:p>
          <a:p>
            <a:r>
              <a:rPr lang="sl-SI" dirty="0"/>
              <a:t>Za sklep je glasovalo 63, proti ni bil nihče.     </a:t>
            </a:r>
          </a:p>
          <a:p>
            <a:endParaRPr lang="sl-SI" b="0" i="0" dirty="0">
              <a:solidFill>
                <a:srgbClr val="222222"/>
              </a:solidFill>
              <a:effectLst/>
              <a:latin typeface="Calibri" panose="020F0502020204030204" pitchFamily="34" charset="0"/>
            </a:endParaRPr>
          </a:p>
          <a:p>
            <a:endParaRPr lang="sl-SI" dirty="0"/>
          </a:p>
        </p:txBody>
      </p:sp>
    </p:spTree>
    <p:extLst>
      <p:ext uri="{BB962C8B-B14F-4D97-AF65-F5344CB8AC3E}">
        <p14:creationId xmlns:p14="http://schemas.microsoft.com/office/powerpoint/2010/main" val="164650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C22630-0A91-B8DB-F715-D511D0141625}"/>
              </a:ext>
            </a:extLst>
          </p:cNvPr>
          <p:cNvSpPr>
            <a:spLocks noGrp="1"/>
          </p:cNvSpPr>
          <p:nvPr>
            <p:ph type="title"/>
          </p:nvPr>
        </p:nvSpPr>
        <p:spPr/>
        <p:txBody>
          <a:bodyPr/>
          <a:lstStyle/>
          <a:p>
            <a:r>
              <a:rPr lang="sl-SI" dirty="0">
                <a:solidFill>
                  <a:srgbClr val="FF0000"/>
                </a:solidFill>
              </a:rPr>
              <a:t>3.</a:t>
            </a:r>
            <a:r>
              <a:rPr lang="sl-SI" dirty="0"/>
              <a:t> </a:t>
            </a:r>
            <a:r>
              <a:rPr lang="sl-SI" dirty="0">
                <a:solidFill>
                  <a:srgbClr val="FF0000"/>
                </a:solidFill>
              </a:rPr>
              <a:t>Predlog  sklepa:</a:t>
            </a:r>
            <a:endParaRPr lang="sl-SI" dirty="0"/>
          </a:p>
        </p:txBody>
      </p:sp>
      <p:sp>
        <p:nvSpPr>
          <p:cNvPr id="3" name="Označba mesta vsebine 2">
            <a:extLst>
              <a:ext uri="{FF2B5EF4-FFF2-40B4-BE49-F238E27FC236}">
                <a16:creationId xmlns:a16="http://schemas.microsoft.com/office/drawing/2014/main" id="{9BDA0E6B-35BF-ECE9-74AB-F09DFB15895D}"/>
              </a:ext>
            </a:extLst>
          </p:cNvPr>
          <p:cNvSpPr>
            <a:spLocks noGrp="1"/>
          </p:cNvSpPr>
          <p:nvPr>
            <p:ph idx="1"/>
          </p:nvPr>
        </p:nvSpPr>
        <p:spPr/>
        <p:txBody>
          <a:bodyPr/>
          <a:lstStyle/>
          <a:p>
            <a:r>
              <a:rPr lang="sl-SI" dirty="0"/>
              <a:t>Občni zbor Društva upokojencev Ankaran je na seji dne 21.junija 2023</a:t>
            </a:r>
          </a:p>
          <a:p>
            <a:r>
              <a:rPr lang="sl-SI" dirty="0"/>
              <a:t>                                           sprejel sklep :</a:t>
            </a:r>
          </a:p>
          <a:p>
            <a:endParaRPr lang="sl-SI" b="0" i="0" dirty="0">
              <a:solidFill>
                <a:srgbClr val="222222"/>
              </a:solidFill>
              <a:effectLst/>
              <a:latin typeface="Calibri" panose="020F0502020204030204" pitchFamily="34" charset="0"/>
            </a:endParaRPr>
          </a:p>
          <a:p>
            <a:r>
              <a:rPr lang="sl-SI" b="0" i="0" dirty="0">
                <a:solidFill>
                  <a:srgbClr val="222222"/>
                </a:solidFill>
                <a:effectLst/>
                <a:latin typeface="Calibri" panose="020F0502020204030204" pitchFamily="34" charset="0"/>
              </a:rPr>
              <a:t>o spremembi spremembe naslova: Ulica Rudija Mahniča 1, 6280 Ankaran (</a:t>
            </a:r>
            <a:r>
              <a:rPr lang="sl-SI" b="0" i="0" dirty="0" err="1">
                <a:solidFill>
                  <a:srgbClr val="222222"/>
                </a:solidFill>
                <a:effectLst/>
                <a:latin typeface="Calibri" panose="020F0502020204030204" pitchFamily="34" charset="0"/>
              </a:rPr>
              <a:t>Ancarano</a:t>
            </a:r>
            <a:r>
              <a:rPr lang="sl-SI" b="0" i="0" dirty="0">
                <a:solidFill>
                  <a:srgbClr val="222222"/>
                </a:solidFill>
                <a:effectLst/>
                <a:latin typeface="Calibri" panose="020F0502020204030204" pitchFamily="34" charset="0"/>
              </a:rPr>
              <a:t>).</a:t>
            </a:r>
          </a:p>
          <a:p>
            <a:endParaRPr lang="sl-SI" dirty="0">
              <a:solidFill>
                <a:srgbClr val="222222"/>
              </a:solidFill>
              <a:latin typeface="Calibri" panose="020F0502020204030204" pitchFamily="34" charset="0"/>
            </a:endParaRPr>
          </a:p>
          <a:p>
            <a:r>
              <a:rPr lang="sl-SI" dirty="0"/>
              <a:t>Za sklep je glasovalo 63, proti ni bil nihče.     </a:t>
            </a:r>
          </a:p>
          <a:p>
            <a:endParaRPr lang="sl-SI" b="0" i="0" dirty="0">
              <a:solidFill>
                <a:srgbClr val="222222"/>
              </a:solidFill>
              <a:effectLst/>
              <a:latin typeface="Calibri" panose="020F0502020204030204" pitchFamily="34" charset="0"/>
            </a:endParaRPr>
          </a:p>
          <a:p>
            <a:endParaRPr lang="sl-SI" dirty="0"/>
          </a:p>
        </p:txBody>
      </p:sp>
    </p:spTree>
    <p:extLst>
      <p:ext uri="{BB962C8B-B14F-4D97-AF65-F5344CB8AC3E}">
        <p14:creationId xmlns:p14="http://schemas.microsoft.com/office/powerpoint/2010/main" val="141379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584FD417-0CC5-EA6B-C516-564F5AA72C52}"/>
              </a:ext>
            </a:extLst>
          </p:cNvPr>
          <p:cNvSpPr txBox="1"/>
          <p:nvPr/>
        </p:nvSpPr>
        <p:spPr>
          <a:xfrm>
            <a:off x="3047338" y="-3667238"/>
            <a:ext cx="6094674" cy="3662541"/>
          </a:xfrm>
          <a:prstGeom prst="rect">
            <a:avLst/>
          </a:prstGeom>
          <a:noFill/>
        </p:spPr>
        <p:txBody>
          <a:bodyPr wrap="square">
            <a:spAutoFit/>
          </a:bodyPr>
          <a:lstStyle/>
          <a:p>
            <a:r>
              <a:rPr lang="sl-SI" sz="2400" b="1" dirty="0">
                <a:effectLst/>
                <a:latin typeface="Times New Roman" panose="02020603050405020304" pitchFamily="18" charset="0"/>
                <a:ea typeface="Times New Roman" panose="02020603050405020304" pitchFamily="18" charset="0"/>
              </a:rPr>
              <a:t>VABILO</a:t>
            </a:r>
            <a:endParaRPr lang="sl-SI" sz="1800" dirty="0">
              <a:effectLst/>
              <a:latin typeface="Times New Roman" panose="02020603050405020304" pitchFamily="18" charset="0"/>
              <a:ea typeface="Times New Roman" panose="02020603050405020304" pitchFamily="18" charset="0"/>
            </a:endParaRPr>
          </a:p>
          <a:p>
            <a:r>
              <a:rPr lang="sl-SI" sz="2400" b="1" dirty="0">
                <a:effectLst/>
                <a:latin typeface="Times New Roman" panose="02020603050405020304" pitchFamily="18" charset="0"/>
                <a:ea typeface="Times New Roman" panose="02020603050405020304" pitchFamily="18" charset="0"/>
              </a:rPr>
              <a:t> </a:t>
            </a:r>
            <a:endParaRPr lang="sl-SI" sz="1800" dirty="0">
              <a:effectLst/>
              <a:latin typeface="Times New Roman" panose="02020603050405020304" pitchFamily="18" charset="0"/>
              <a:ea typeface="Times New Roman" panose="02020603050405020304" pitchFamily="18" charset="0"/>
            </a:endParaRPr>
          </a:p>
          <a:p>
            <a:pPr algn="ctr"/>
            <a:r>
              <a:rPr lang="sl-SI" sz="1800" dirty="0">
                <a:effectLst/>
                <a:latin typeface="Times New Roman" panose="02020603050405020304" pitchFamily="18" charset="0"/>
                <a:ea typeface="Times New Roman" panose="02020603050405020304" pitchFamily="18" charset="0"/>
              </a:rPr>
              <a:t>Članice in člane Društva upokojencev in starejših občanov Ankarana</a:t>
            </a:r>
          </a:p>
          <a:p>
            <a:pPr algn="ctr"/>
            <a:r>
              <a:rPr lang="sl-SI" sz="1800" dirty="0">
                <a:effectLst/>
                <a:latin typeface="Times New Roman" panose="02020603050405020304" pitchFamily="18" charset="0"/>
                <a:ea typeface="Times New Roman" panose="02020603050405020304" pitchFamily="18" charset="0"/>
              </a:rPr>
              <a:t> </a:t>
            </a:r>
          </a:p>
          <a:p>
            <a:pPr algn="ctr"/>
            <a:r>
              <a:rPr lang="sl-SI" sz="1800" dirty="0">
                <a:effectLst/>
                <a:latin typeface="Times New Roman" panose="02020603050405020304" pitchFamily="18" charset="0"/>
                <a:ea typeface="Times New Roman" panose="02020603050405020304" pitchFamily="18" charset="0"/>
              </a:rPr>
              <a:t>vabimo na</a:t>
            </a:r>
          </a:p>
          <a:p>
            <a:pPr algn="ctr"/>
            <a:r>
              <a:rPr lang="sl-SI" sz="1800" dirty="0">
                <a:effectLst/>
                <a:latin typeface="Times New Roman" panose="02020603050405020304" pitchFamily="18" charset="0"/>
                <a:ea typeface="Times New Roman" panose="02020603050405020304" pitchFamily="18" charset="0"/>
              </a:rPr>
              <a:t> </a:t>
            </a:r>
          </a:p>
          <a:p>
            <a:r>
              <a:rPr lang="sl-SI" sz="1800" b="1" dirty="0">
                <a:effectLst/>
                <a:latin typeface="Times New Roman" panose="02020603050405020304" pitchFamily="18" charset="0"/>
                <a:ea typeface="Times New Roman" panose="02020603050405020304" pitchFamily="18" charset="0"/>
              </a:rPr>
              <a:t>      DRUŽABNO SREČANJE IN OBČNI ZBOR DRUŠTVA </a:t>
            </a:r>
            <a:endParaRPr lang="sl-SI" sz="1800" dirty="0">
              <a:effectLst/>
              <a:latin typeface="Times New Roman" panose="02020603050405020304" pitchFamily="18" charset="0"/>
              <a:ea typeface="Times New Roman" panose="02020603050405020304" pitchFamily="18" charset="0"/>
            </a:endParaRPr>
          </a:p>
          <a:p>
            <a:pPr algn="ctr"/>
            <a:r>
              <a:rPr lang="sl-SI" sz="2000" b="1" dirty="0">
                <a:effectLst/>
                <a:latin typeface="Times New Roman" panose="02020603050405020304" pitchFamily="18" charset="0"/>
                <a:ea typeface="Times New Roman" panose="02020603050405020304" pitchFamily="18" charset="0"/>
              </a:rPr>
              <a:t>v sredo,  21 junija 2023 ob 18 uri</a:t>
            </a:r>
            <a:endParaRPr lang="sl-SI" sz="1800" dirty="0">
              <a:effectLst/>
              <a:latin typeface="Times New Roman" panose="02020603050405020304" pitchFamily="18" charset="0"/>
              <a:ea typeface="Times New Roman" panose="02020603050405020304" pitchFamily="18" charset="0"/>
            </a:endParaRPr>
          </a:p>
          <a:p>
            <a:pPr algn="ctr"/>
            <a:r>
              <a:rPr lang="sl-SI" sz="2000" b="1" dirty="0">
                <a:effectLst/>
                <a:latin typeface="Times New Roman" panose="02020603050405020304" pitchFamily="18" charset="0"/>
                <a:ea typeface="Times New Roman" panose="02020603050405020304" pitchFamily="18" charset="0"/>
              </a:rPr>
              <a:t>na Sv. Katarino  v Ankaranu </a:t>
            </a:r>
            <a:r>
              <a:rPr lang="sl-SI" sz="1800" dirty="0">
                <a:effectLst/>
                <a:latin typeface="Times New Roman" panose="02020603050405020304" pitchFamily="18" charset="0"/>
                <a:ea typeface="Times New Roman" panose="02020603050405020304" pitchFamily="18" charset="0"/>
              </a:rPr>
              <a:t>  </a:t>
            </a:r>
          </a:p>
          <a:p>
            <a:pPr algn="ctr"/>
            <a:r>
              <a:rPr lang="sl-SI" sz="1800" dirty="0">
                <a:effectLst/>
                <a:latin typeface="Times New Roman" panose="02020603050405020304" pitchFamily="18" charset="0"/>
                <a:ea typeface="Times New Roman" panose="02020603050405020304" pitchFamily="18" charset="0"/>
              </a:rPr>
              <a:t> </a:t>
            </a:r>
          </a:p>
          <a:p>
            <a:pPr algn="ctr"/>
            <a:r>
              <a:rPr lang="sl-SI" sz="1800" dirty="0">
                <a:effectLst/>
                <a:latin typeface="Times New Roman" panose="02020603050405020304" pitchFamily="18" charset="0"/>
                <a:ea typeface="Times New Roman" panose="02020603050405020304" pitchFamily="18" charset="0"/>
              </a:rPr>
              <a:t> </a:t>
            </a:r>
          </a:p>
        </p:txBody>
      </p:sp>
      <p:pic>
        <p:nvPicPr>
          <p:cNvPr id="4" name="Slika 3">
            <a:extLst>
              <a:ext uri="{FF2B5EF4-FFF2-40B4-BE49-F238E27FC236}">
                <a16:creationId xmlns:a16="http://schemas.microsoft.com/office/drawing/2014/main" id="{779F2C09-62B6-7C5C-C681-EC80FB993287}"/>
              </a:ext>
            </a:extLst>
          </p:cNvPr>
          <p:cNvPicPr>
            <a:picLocks noChangeAspect="1"/>
          </p:cNvPicPr>
          <p:nvPr/>
        </p:nvPicPr>
        <p:blipFill>
          <a:blip r:embed="rId2"/>
          <a:stretch>
            <a:fillRect/>
          </a:stretch>
        </p:blipFill>
        <p:spPr>
          <a:xfrm>
            <a:off x="3669082" y="0"/>
            <a:ext cx="4853836" cy="6858000"/>
          </a:xfrm>
          <a:prstGeom prst="rect">
            <a:avLst/>
          </a:prstGeom>
        </p:spPr>
      </p:pic>
    </p:spTree>
    <p:extLst>
      <p:ext uri="{BB962C8B-B14F-4D97-AF65-F5344CB8AC3E}">
        <p14:creationId xmlns:p14="http://schemas.microsoft.com/office/powerpoint/2010/main" val="51432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957CBD7-39C1-47AA-5818-774A03449A25}"/>
              </a:ext>
            </a:extLst>
          </p:cNvPr>
          <p:cNvSpPr txBox="1"/>
          <p:nvPr/>
        </p:nvSpPr>
        <p:spPr>
          <a:xfrm>
            <a:off x="2135776" y="470832"/>
            <a:ext cx="9846129" cy="4154984"/>
          </a:xfrm>
          <a:prstGeom prst="rect">
            <a:avLst/>
          </a:prstGeom>
          <a:noFill/>
        </p:spPr>
        <p:txBody>
          <a:bodyPr wrap="square">
            <a:spAutoFit/>
          </a:bodyPr>
          <a:lstStyle/>
          <a:p>
            <a:endParaRPr lang="sl-SI" sz="4400" dirty="0">
              <a:solidFill>
                <a:srgbClr val="FF0000"/>
              </a:solidFill>
            </a:endParaRPr>
          </a:p>
          <a:p>
            <a:endParaRPr lang="sl-SI" sz="4400" dirty="0">
              <a:solidFill>
                <a:srgbClr val="FF0000"/>
              </a:solidFill>
            </a:endParaRPr>
          </a:p>
          <a:p>
            <a:endParaRPr lang="sl-SI" sz="4400" dirty="0">
              <a:solidFill>
                <a:srgbClr val="FF0000"/>
              </a:solidFill>
            </a:endParaRPr>
          </a:p>
          <a:p>
            <a:endParaRPr lang="sl-SI" sz="4400" dirty="0">
              <a:solidFill>
                <a:srgbClr val="FF0000"/>
              </a:solidFill>
            </a:endParaRPr>
          </a:p>
          <a:p>
            <a:pPr algn="ctr"/>
            <a:r>
              <a:rPr lang="sl-SI" sz="4400" dirty="0">
                <a:solidFill>
                  <a:srgbClr val="FF0000"/>
                </a:solidFill>
              </a:rPr>
              <a:t>5.Program DU Ankaran v letu 2023                                               (znesek 6800eur)</a:t>
            </a:r>
          </a:p>
        </p:txBody>
      </p:sp>
    </p:spTree>
    <p:extLst>
      <p:ext uri="{BB962C8B-B14F-4D97-AF65-F5344CB8AC3E}">
        <p14:creationId xmlns:p14="http://schemas.microsoft.com/office/powerpoint/2010/main" val="382266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5FD3C07-0705-DC21-05FA-E03745AF7A10}"/>
              </a:ext>
            </a:extLst>
          </p:cNvPr>
          <p:cNvSpPr txBox="1"/>
          <p:nvPr/>
        </p:nvSpPr>
        <p:spPr>
          <a:xfrm>
            <a:off x="731519" y="962108"/>
            <a:ext cx="10869433" cy="6217087"/>
          </a:xfrm>
          <a:prstGeom prst="rect">
            <a:avLst/>
          </a:prstGeom>
          <a:noFill/>
        </p:spPr>
        <p:txBody>
          <a:bodyPr wrap="square">
            <a:spAutoFit/>
          </a:bodyPr>
          <a:lstStyle/>
          <a:p>
            <a:r>
              <a:rPr lang="sl-SI" sz="2800" b="1" dirty="0">
                <a:solidFill>
                  <a:srgbClr val="FF0000"/>
                </a:solidFill>
                <a:effectLst/>
                <a:latin typeface="Tahoma" panose="020B0604030504040204" pitchFamily="34" charset="0"/>
                <a:ea typeface="Times New Roman" panose="02020603050405020304" pitchFamily="18" charset="0"/>
              </a:rPr>
              <a:t>1.Obeležitev 110 - letnice rojstva pesnika Slovenske Istre</a:t>
            </a:r>
          </a:p>
          <a:p>
            <a:r>
              <a:rPr lang="sl-SI" sz="2800" b="1" dirty="0">
                <a:solidFill>
                  <a:srgbClr val="FF0000"/>
                </a:solidFill>
                <a:effectLst/>
                <a:latin typeface="Tahoma" panose="020B0604030504040204" pitchFamily="34" charset="0"/>
                <a:ea typeface="Times New Roman" panose="02020603050405020304" pitchFamily="18" charset="0"/>
              </a:rPr>
              <a:t>                            </a:t>
            </a:r>
          </a:p>
          <a:p>
            <a:r>
              <a:rPr lang="sl-SI" sz="2800" b="1" dirty="0">
                <a:solidFill>
                  <a:srgbClr val="FF0000"/>
                </a:solidFill>
                <a:latin typeface="Tahoma" panose="020B0604030504040204" pitchFamily="34" charset="0"/>
                <a:ea typeface="Times New Roman" panose="02020603050405020304" pitchFamily="18" charset="0"/>
              </a:rPr>
              <a:t>                                </a:t>
            </a:r>
            <a:r>
              <a:rPr lang="sl-SI" sz="2800" b="1" dirty="0">
                <a:solidFill>
                  <a:srgbClr val="FF0000"/>
                </a:solidFill>
                <a:effectLst/>
                <a:latin typeface="Tahoma" panose="020B0604030504040204" pitchFamily="34" charset="0"/>
                <a:ea typeface="Times New Roman" panose="02020603050405020304" pitchFamily="18" charset="0"/>
              </a:rPr>
              <a:t>Alojzija Kocjančiča</a:t>
            </a:r>
          </a:p>
          <a:p>
            <a:endParaRPr lang="sl-SI" sz="2800" b="1" dirty="0">
              <a:solidFill>
                <a:srgbClr val="FF0000"/>
              </a:solidFill>
              <a:latin typeface="Tahoma" panose="020B0604030504040204" pitchFamily="34" charset="0"/>
              <a:ea typeface="Times New Roman" panose="02020603050405020304" pitchFamily="18" charset="0"/>
            </a:endParaRPr>
          </a:p>
          <a:p>
            <a:r>
              <a:rPr lang="sl-SI" sz="2800" b="1" dirty="0">
                <a:solidFill>
                  <a:srgbClr val="FF0000"/>
                </a:solidFill>
                <a:effectLst/>
                <a:latin typeface="Tahoma" panose="020B0604030504040204" pitchFamily="34" charset="0"/>
                <a:ea typeface="Times New Roman" panose="02020603050405020304" pitchFamily="18" charset="0"/>
              </a:rPr>
              <a:t>            in 30 let ustanovitve nagrade poimenovane </a:t>
            </a:r>
          </a:p>
          <a:p>
            <a:r>
              <a:rPr lang="sl-SI" sz="2800" b="1" dirty="0">
                <a:solidFill>
                  <a:srgbClr val="FF0000"/>
                </a:solidFill>
                <a:latin typeface="Tahoma" panose="020B0604030504040204" pitchFamily="34" charset="0"/>
                <a:ea typeface="Times New Roman" panose="02020603050405020304" pitchFamily="18" charset="0"/>
              </a:rPr>
              <a:t>                        </a:t>
            </a:r>
            <a:r>
              <a:rPr lang="sl-SI" sz="2800" b="1" dirty="0">
                <a:solidFill>
                  <a:srgbClr val="FF0000"/>
                </a:solidFill>
                <a:effectLst/>
                <a:latin typeface="Tahoma" panose="020B0604030504040204" pitchFamily="34" charset="0"/>
                <a:ea typeface="Times New Roman" panose="02020603050405020304" pitchFamily="18" charset="0"/>
              </a:rPr>
              <a:t>po Alojziju Kocjančiču</a:t>
            </a:r>
          </a:p>
          <a:p>
            <a:endParaRPr lang="sl-SI" sz="2800" b="1" dirty="0">
              <a:latin typeface="Tahoma" panose="020B0604030504040204" pitchFamily="34" charset="0"/>
              <a:ea typeface="Times New Roman" panose="02020603050405020304" pitchFamily="18" charset="0"/>
            </a:endParaRPr>
          </a:p>
          <a:p>
            <a:r>
              <a:rPr lang="sl-SI" sz="2800" b="1" dirty="0">
                <a:solidFill>
                  <a:schemeClr val="accent5">
                    <a:lumMod val="75000"/>
                  </a:schemeClr>
                </a:solidFill>
                <a:effectLst/>
                <a:latin typeface="Tahoma" panose="020B0604030504040204" pitchFamily="34" charset="0"/>
                <a:ea typeface="Times New Roman" panose="02020603050405020304" pitchFamily="18" charset="0"/>
              </a:rPr>
              <a:t>                                 Pripravil</a:t>
            </a:r>
          </a:p>
          <a:p>
            <a:r>
              <a:rPr lang="sl-SI" sz="2800" b="1" dirty="0">
                <a:solidFill>
                  <a:schemeClr val="accent5">
                    <a:lumMod val="75000"/>
                  </a:schemeClr>
                </a:solidFill>
                <a:latin typeface="Tahoma" panose="020B0604030504040204" pitchFamily="34" charset="0"/>
                <a:ea typeface="Times New Roman" panose="02020603050405020304" pitchFamily="18" charset="0"/>
              </a:rPr>
              <a:t>                            </a:t>
            </a:r>
            <a:r>
              <a:rPr lang="sl-SI" sz="2800" b="1" dirty="0" err="1">
                <a:solidFill>
                  <a:schemeClr val="accent5">
                    <a:lumMod val="75000"/>
                  </a:schemeClr>
                </a:solidFill>
                <a:latin typeface="Tahoma" panose="020B0604030504040204" pitchFamily="34" charset="0"/>
                <a:ea typeface="Times New Roman" panose="02020603050405020304" pitchFamily="18" charset="0"/>
              </a:rPr>
              <a:t>Edelman</a:t>
            </a:r>
            <a:r>
              <a:rPr lang="sl-SI" sz="2800" b="1" dirty="0">
                <a:solidFill>
                  <a:schemeClr val="accent5">
                    <a:lumMod val="75000"/>
                  </a:schemeClr>
                </a:solidFill>
                <a:latin typeface="Tahoma" panose="020B0604030504040204" pitchFamily="34" charset="0"/>
                <a:ea typeface="Times New Roman" panose="02020603050405020304" pitchFamily="18" charset="0"/>
              </a:rPr>
              <a:t> Jurinčič</a:t>
            </a:r>
          </a:p>
          <a:p>
            <a:r>
              <a:rPr lang="sl-SI" sz="2800" b="1" dirty="0">
                <a:solidFill>
                  <a:schemeClr val="accent5">
                    <a:lumMod val="75000"/>
                  </a:schemeClr>
                </a:solidFill>
                <a:effectLst/>
                <a:latin typeface="Tahoma" panose="020B0604030504040204" pitchFamily="34" charset="0"/>
                <a:ea typeface="Times New Roman" panose="02020603050405020304" pitchFamily="18" charset="0"/>
              </a:rPr>
              <a:t>                          Ankaran, 21.6.2023</a:t>
            </a:r>
          </a:p>
          <a:p>
            <a:endParaRPr lang="sl-SI" sz="2800" b="1" dirty="0">
              <a:latin typeface="Tahoma" panose="020B0604030504040204" pitchFamily="34" charset="0"/>
            </a:endParaRPr>
          </a:p>
          <a:p>
            <a:endParaRPr lang="sl-SI" b="1" dirty="0">
              <a:latin typeface="Tahoma" panose="020B0604030504040204" pitchFamily="34" charset="0"/>
            </a:endParaRPr>
          </a:p>
          <a:p>
            <a:endParaRPr lang="sl-SI" b="1" dirty="0">
              <a:latin typeface="Tahoma" panose="020B0604030504040204" pitchFamily="34" charset="0"/>
            </a:endParaRPr>
          </a:p>
          <a:p>
            <a:endParaRPr lang="sl-SI" b="1" dirty="0">
              <a:latin typeface="Tahoma" panose="020B0604030504040204" pitchFamily="34" charset="0"/>
            </a:endParaRPr>
          </a:p>
          <a:p>
            <a:endParaRPr lang="sl-SI" b="1" dirty="0">
              <a:latin typeface="Tahoma" panose="020B0604030504040204" pitchFamily="34" charset="0"/>
            </a:endParaRPr>
          </a:p>
          <a:p>
            <a:endParaRPr lang="sl-SI" dirty="0"/>
          </a:p>
        </p:txBody>
      </p:sp>
    </p:spTree>
    <p:extLst>
      <p:ext uri="{BB962C8B-B14F-4D97-AF65-F5344CB8AC3E}">
        <p14:creationId xmlns:p14="http://schemas.microsoft.com/office/powerpoint/2010/main" val="1954386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88C7DA6-4BD9-4D8A-FF91-0E23B1DC1321}"/>
              </a:ext>
            </a:extLst>
          </p:cNvPr>
          <p:cNvPicPr>
            <a:picLocks noChangeAspect="1"/>
          </p:cNvPicPr>
          <p:nvPr/>
        </p:nvPicPr>
        <p:blipFill>
          <a:blip r:embed="rId2"/>
          <a:stretch>
            <a:fillRect/>
          </a:stretch>
        </p:blipFill>
        <p:spPr>
          <a:xfrm>
            <a:off x="3669082" y="0"/>
            <a:ext cx="4853836" cy="6858000"/>
          </a:xfrm>
          <a:prstGeom prst="rect">
            <a:avLst/>
          </a:prstGeom>
        </p:spPr>
      </p:pic>
    </p:spTree>
    <p:extLst>
      <p:ext uri="{BB962C8B-B14F-4D97-AF65-F5344CB8AC3E}">
        <p14:creationId xmlns:p14="http://schemas.microsoft.com/office/powerpoint/2010/main" val="345913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159DAD62-F832-CA29-A879-A2AC95327147}"/>
              </a:ext>
            </a:extLst>
          </p:cNvPr>
          <p:cNvSpPr txBox="1"/>
          <p:nvPr/>
        </p:nvSpPr>
        <p:spPr>
          <a:xfrm>
            <a:off x="1224501" y="1168843"/>
            <a:ext cx="7997024" cy="5022850"/>
          </a:xfrm>
          <a:prstGeom prst="rect">
            <a:avLst/>
          </a:prstGeom>
          <a:noFill/>
        </p:spPr>
        <p:txBody>
          <a:bodyPr wrap="square">
            <a:spAutoFit/>
          </a:bodyPr>
          <a:lstStyle/>
          <a:p>
            <a:pPr marL="205740" marR="180340" algn="just">
              <a:lnSpc>
                <a:spcPct val="107000"/>
              </a:lnSpc>
              <a:spcBef>
                <a:spcPts val="200"/>
              </a:spcBef>
              <a:spcAft>
                <a:spcPts val="800"/>
              </a:spcAft>
            </a:pPr>
            <a:r>
              <a:rPr lang="sl-SI" sz="2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1. Izobraževanje starejših</a:t>
            </a:r>
            <a:r>
              <a:rPr lang="sl-SI" sz="2400" dirty="0">
                <a:effectLst/>
                <a:latin typeface="Tahoma" panose="020B0604030504040204" pitchFamily="34" charset="0"/>
                <a:ea typeface="Times New Roman" panose="02020603050405020304" pitchFamily="18" charset="0"/>
                <a:cs typeface="Times New Roman" panose="02020603050405020304" pitchFamily="18" charset="0"/>
              </a:rPr>
              <a:t> (1200 eur / 2250)</a:t>
            </a:r>
          </a:p>
          <a:p>
            <a:pPr marL="205740" marR="180340" algn="just">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Sekcija za izobraževanje bo organizirala izvedbo predavanj in praktičnih prikazov za izboljšanje zdravja med starejšimi ter nekatere tečaje, izobraževalna srečanja, potopisna in druga predavanja zanimivih vsebin :</a:t>
            </a:r>
          </a:p>
          <a:p>
            <a:pPr marL="205740" marR="180340" algn="just">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-predavanja Kako živeti bolj zdravo</a:t>
            </a:r>
          </a:p>
          <a:p>
            <a:pPr marL="205740" marR="180340" algn="just">
              <a:lnSpc>
                <a:spcPct val="107000"/>
              </a:lnSpc>
              <a:spcBef>
                <a:spcPts val="200"/>
              </a:spcBef>
              <a:spcAft>
                <a:spcPts val="800"/>
              </a:spcAft>
            </a:pPr>
            <a:r>
              <a:rPr lang="sl-SI" dirty="0">
                <a:latin typeface="Tahoma" panose="020B0604030504040204" pitchFamily="34" charset="0"/>
                <a:ea typeface="Calibri" panose="020F0502020204030204" pitchFamily="34" charset="0"/>
                <a:cs typeface="Times New Roman" panose="02020603050405020304" pitchFamily="18" charset="0"/>
              </a:rPr>
              <a:t>-</a:t>
            </a:r>
            <a:r>
              <a:rPr lang="sl-SI" sz="1800" dirty="0">
                <a:effectLst/>
                <a:latin typeface="Tahoma" panose="020B0604030504040204" pitchFamily="34" charset="0"/>
                <a:ea typeface="Times New Roman" panose="02020603050405020304" pitchFamily="18" charset="0"/>
              </a:rPr>
              <a:t>tečaj o osnovnih znanjih upravljanja s pametnim telefonom ter aplikacijo Z-vem</a:t>
            </a:r>
          </a:p>
          <a:p>
            <a:pPr marL="205740" marR="180340" algn="just">
              <a:lnSpc>
                <a:spcPct val="107000"/>
              </a:lnSpc>
              <a:spcBef>
                <a:spcPts val="200"/>
              </a:spcBef>
              <a:spcAft>
                <a:spcPts val="800"/>
              </a:spcAft>
            </a:pPr>
            <a:r>
              <a:rPr lang="sl-SI" dirty="0">
                <a:latin typeface="Tahoma" panose="020B0604030504040204" pitchFamily="34" charset="0"/>
                <a:ea typeface="Times New Roman" panose="02020603050405020304" pitchFamily="18" charset="0"/>
              </a:rPr>
              <a:t>-</a:t>
            </a:r>
            <a:r>
              <a:rPr lang="sl-SI" sz="1800" dirty="0">
                <a:effectLst/>
                <a:latin typeface="Tahoma" panose="020B0604030504040204" pitchFamily="34" charset="0"/>
                <a:ea typeface="Times New Roman" panose="02020603050405020304" pitchFamily="18" charset="0"/>
                <a:cs typeface="Times New Roman" panose="02020603050405020304" pitchFamily="18" charset="0"/>
              </a:rPr>
              <a:t>potopisi, knjižni večeri, slikovne razstave in izdelke domače obrti , itd.</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05740" marR="180340" algn="just">
              <a:lnSpc>
                <a:spcPct val="107000"/>
              </a:lnSpc>
              <a:spcBef>
                <a:spcPts val="200"/>
              </a:spcBef>
              <a:spcAft>
                <a:spcPts val="800"/>
              </a:spcAft>
            </a:pPr>
            <a:r>
              <a:rPr lang="sl-SI" dirty="0">
                <a:latin typeface="Tahoma" panose="020B0604030504040204" pitchFamily="34" charset="0"/>
                <a:ea typeface="Calibri" panose="020F0502020204030204" pitchFamily="34" charset="0"/>
                <a:cs typeface="Times New Roman" panose="02020603050405020304" pitchFamily="18" charset="0"/>
              </a:rPr>
              <a:t>-“Bralna značka za starejše“ in pogovori z zanimivimi osebnostmi iz kraja „Ankaranske zgodbe“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05740" marR="180340" algn="just">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-Načrtovana daljša oblika izobraževanja pa so osnovni tečaj tujih jezikov npr. nemščina ali za starejše priseljence osnove italijanščine.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205740" marR="180340" algn="just">
              <a:lnSpc>
                <a:spcPct val="107000"/>
              </a:lnSpc>
              <a:spcBef>
                <a:spcPts val="200"/>
              </a:spcBef>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03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0049DCB-BBBD-765F-3613-911011371A8B}"/>
              </a:ext>
            </a:extLst>
          </p:cNvPr>
          <p:cNvSpPr txBox="1"/>
          <p:nvPr/>
        </p:nvSpPr>
        <p:spPr>
          <a:xfrm>
            <a:off x="575187" y="774290"/>
            <a:ext cx="11341510" cy="5102935"/>
          </a:xfrm>
          <a:prstGeom prst="rect">
            <a:avLst/>
          </a:prstGeom>
          <a:noFill/>
        </p:spPr>
        <p:txBody>
          <a:bodyPr wrap="square">
            <a:spAutoFit/>
          </a:bodyPr>
          <a:lstStyle/>
          <a:p>
            <a:pPr>
              <a:lnSpc>
                <a:spcPct val="107000"/>
              </a:lnSpc>
              <a:spcAft>
                <a:spcPts val="800"/>
              </a:spcAft>
            </a:pPr>
            <a:r>
              <a:rPr lang="sl-SI" sz="2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DRUŠTVENE AKTIVNOSTI  PO SEKCIJAH</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1.SEKCIJA ZA IZOBRAŽEVANJE IN UNIVERZA ZA 3. ŽIVLJENJSKO OBDOBJE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CDA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tel</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051 288 197    e-pošta: cda@obcina-ankaran.si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Tudi v starosti je izobraževanje starejših nujno za njihovo aktivno preživljanje. Nekatere stalne vsebine lahko starejši osvojijo prek programa Univerze za tretje življenjsko obdobje v Centru dnevnih aktivnosti (npr. tečaji tujih jezikov v obdobju oktober-junij), druge pa prek organiziranih krajših oblik poučevanja-(npr. tečaji informacijske pismenosti  kot uporaba pametnega telefona, izobraževanje prek Zoom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tehnologije,uporaba</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aplikacije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zVEM</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itd</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dirty="0">
                <a:solidFill>
                  <a:srgbClr val="2E2E2E"/>
                </a:solidFill>
                <a:latin typeface="Arial" panose="020B0604020202020204" pitchFamily="34" charset="0"/>
                <a:ea typeface="Calibri" panose="020F0502020204030204" pitchFamily="34" charset="0"/>
                <a:cs typeface="Times New Roman" panose="02020603050405020304" pitchFamily="18" charset="0"/>
              </a:rPr>
              <a:t>Ta sekcija bo organizirala zanimiva predavanja iz zdravstvenega področja, socialne oskrbe in paliativne oskrbe z izvajalci kot ( NIJZ, Društvo Hospic, Društvo za osteoporozo, Društvo „Primorske spominčice, Društvo </a:t>
            </a:r>
            <a:r>
              <a:rPr lang="sl-SI" dirty="0" err="1">
                <a:solidFill>
                  <a:srgbClr val="2E2E2E"/>
                </a:solidFill>
                <a:latin typeface="Arial" panose="020B0604020202020204" pitchFamily="34" charset="0"/>
                <a:ea typeface="Calibri" panose="020F0502020204030204" pitchFamily="34" charset="0"/>
                <a:cs typeface="Times New Roman" panose="02020603050405020304" pitchFamily="18" charset="0"/>
              </a:rPr>
              <a:t>koronalnih</a:t>
            </a:r>
            <a:r>
              <a:rPr lang="sl-SI" dirty="0">
                <a:solidFill>
                  <a:srgbClr val="2E2E2E"/>
                </a:solidFill>
                <a:latin typeface="Arial" panose="020B0604020202020204" pitchFamily="34" charset="0"/>
                <a:ea typeface="Calibri" panose="020F0502020204030204" pitchFamily="34" charset="0"/>
                <a:cs typeface="Times New Roman" panose="02020603050405020304" pitchFamily="18" charset="0"/>
              </a:rPr>
              <a:t> bolnikov, Društvo za sladkorne bolnike, itd.).</a:t>
            </a:r>
          </a:p>
          <a:p>
            <a:pPr>
              <a:lnSpc>
                <a:spcPct val="107000"/>
              </a:lnSpc>
              <a:spcAft>
                <a:spcPts val="800"/>
              </a:spcAft>
            </a:pPr>
            <a:r>
              <a:rPr lang="sl-SI" dirty="0">
                <a:solidFill>
                  <a:srgbClr val="2E2E2E"/>
                </a:solidFill>
                <a:latin typeface="Arial" panose="020B0604020202020204" pitchFamily="34" charset="0"/>
                <a:ea typeface="Calibri" panose="020F0502020204030204" pitchFamily="34" charset="0"/>
                <a:cs typeface="Times New Roman" panose="02020603050405020304" pitchFamily="18" charset="0"/>
              </a:rPr>
              <a:t>Priključili bomo tudi koristna predavanja naših strokovno usposobljenih članov za ostala sorodna področja, kot je na primer farmacija, (predavanja L. </a:t>
            </a:r>
            <a:r>
              <a:rPr lang="sl-SI" dirty="0" err="1">
                <a:solidFill>
                  <a:srgbClr val="2E2E2E"/>
                </a:solidFill>
                <a:latin typeface="Arial" panose="020B0604020202020204" pitchFamily="34" charset="0"/>
                <a:ea typeface="Calibri" panose="020F0502020204030204" pitchFamily="34" charset="0"/>
                <a:cs typeface="Times New Roman" panose="02020603050405020304" pitchFamily="18" charset="0"/>
              </a:rPr>
              <a:t>Čičigoj</a:t>
            </a:r>
            <a:r>
              <a:rPr lang="sl-SI" dirty="0">
                <a:solidFill>
                  <a:srgbClr val="2E2E2E"/>
                </a:solidFill>
                <a:latin typeface="Arial" panose="020B0604020202020204" pitchFamily="34" charset="0"/>
                <a:ea typeface="Calibri" panose="020F0502020204030204" pitchFamily="34" charset="0"/>
                <a:cs typeface="Times New Roman" panose="02020603050405020304" pitchFamily="18" charset="0"/>
              </a:rPr>
              <a:t>, mag. farmacije, </a:t>
            </a:r>
            <a:r>
              <a:rPr lang="sl-SI" dirty="0" err="1">
                <a:solidFill>
                  <a:srgbClr val="2E2E2E"/>
                </a:solidFill>
                <a:latin typeface="Arial" panose="020B0604020202020204" pitchFamily="34" charset="0"/>
                <a:ea typeface="Calibri" panose="020F0502020204030204" pitchFamily="34" charset="0"/>
                <a:cs typeface="Times New Roman" panose="02020603050405020304" pitchFamily="18" charset="0"/>
              </a:rPr>
              <a:t>itd</a:t>
            </a:r>
            <a:r>
              <a:rPr lang="sl-SI" dirty="0">
                <a:solidFill>
                  <a:srgbClr val="2E2E2E"/>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8927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BA31B3-3A2C-4604-8576-7E2BACB5900C}"/>
              </a:ext>
            </a:extLst>
          </p:cNvPr>
          <p:cNvSpPr>
            <a:spLocks noGrp="1"/>
          </p:cNvSpPr>
          <p:nvPr>
            <p:ph type="title"/>
          </p:nvPr>
        </p:nvSpPr>
        <p:spPr>
          <a:xfrm>
            <a:off x="1065475" y="214051"/>
            <a:ext cx="11051651" cy="1325563"/>
          </a:xfrm>
        </p:spPr>
        <p:txBody>
          <a:bodyPr>
            <a:normAutofit/>
          </a:bodyPr>
          <a:lstStyle/>
          <a:p>
            <a:r>
              <a:rPr lang="sl-SI" sz="2800" b="1" dirty="0">
                <a:solidFill>
                  <a:srgbClr val="FF0000"/>
                </a:solidFill>
              </a:rPr>
              <a:t>2. Socialna in zdravstvena dejavnost za starejše  </a:t>
            </a:r>
            <a:r>
              <a:rPr lang="sl-SI" sz="2400" dirty="0"/>
              <a:t>(700 eur/2800)</a:t>
            </a:r>
          </a:p>
        </p:txBody>
      </p:sp>
      <p:sp>
        <p:nvSpPr>
          <p:cNvPr id="3" name="Označba mesta vsebine 2">
            <a:extLst>
              <a:ext uri="{FF2B5EF4-FFF2-40B4-BE49-F238E27FC236}">
                <a16:creationId xmlns:a16="http://schemas.microsoft.com/office/drawing/2014/main" id="{2A075128-F9F3-4C59-A855-7FA6F7133229}"/>
              </a:ext>
            </a:extLst>
          </p:cNvPr>
          <p:cNvSpPr>
            <a:spLocks noGrp="1"/>
          </p:cNvSpPr>
          <p:nvPr>
            <p:ph idx="1"/>
          </p:nvPr>
        </p:nvSpPr>
        <p:spPr/>
        <p:txBody>
          <a:bodyPr>
            <a:normAutofit/>
          </a:bodyPr>
          <a:lstStyle/>
          <a:p>
            <a:r>
              <a:rPr lang="sl-SI" dirty="0"/>
              <a:t>Nadaljevanje projekta STAREJŠI ZA STAREJŠE  </a:t>
            </a:r>
          </a:p>
          <a:p>
            <a:r>
              <a:rPr lang="sl-SI" dirty="0"/>
              <a:t>Vzpostavitev dodatnih programov za starejše v Centru dnevnih aktivnosti (ob druženju starejših tudi dnevno varstvo)</a:t>
            </a:r>
          </a:p>
          <a:p>
            <a:r>
              <a:rPr lang="sl-SI" dirty="0"/>
              <a:t>Zagotavljali bomo prostovoljce </a:t>
            </a:r>
            <a:r>
              <a:rPr lang="sl-SI" dirty="0" err="1"/>
              <a:t>zaprevoz</a:t>
            </a:r>
            <a:r>
              <a:rPr lang="sl-SI" dirty="0"/>
              <a:t> starejših pri Zavodu Sopotnik in dolgotrajno oskrbo na domu</a:t>
            </a:r>
          </a:p>
          <a:p>
            <a:r>
              <a:rPr lang="sl-SI" dirty="0"/>
              <a:t>V sodelovanju z Rdečim Križem in Karitas ob zaključku leta  obiskali starejše ANKARANČANE  nad 80 let</a:t>
            </a:r>
          </a:p>
          <a:p>
            <a:endParaRPr lang="sl-SI" dirty="0"/>
          </a:p>
          <a:p>
            <a:endParaRPr lang="sl-SI" dirty="0"/>
          </a:p>
          <a:p>
            <a:endParaRPr lang="sl-SI" dirty="0"/>
          </a:p>
        </p:txBody>
      </p:sp>
    </p:spTree>
    <p:extLst>
      <p:ext uri="{BB962C8B-B14F-4D97-AF65-F5344CB8AC3E}">
        <p14:creationId xmlns:p14="http://schemas.microsoft.com/office/powerpoint/2010/main" val="834836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E4A9190-CDF9-F1A6-2A80-FA9408C14528}"/>
              </a:ext>
            </a:extLst>
          </p:cNvPr>
          <p:cNvSpPr txBox="1"/>
          <p:nvPr/>
        </p:nvSpPr>
        <p:spPr>
          <a:xfrm>
            <a:off x="834887" y="81116"/>
            <a:ext cx="11357113" cy="5283691"/>
          </a:xfrm>
          <a:prstGeom prst="rect">
            <a:avLst/>
          </a:prstGeom>
          <a:noFill/>
        </p:spPr>
        <p:txBody>
          <a:bodyPr wrap="square">
            <a:spAutoFit/>
          </a:bodyPr>
          <a:lstStyle/>
          <a:p>
            <a:pPr>
              <a:lnSpc>
                <a:spcPct val="107000"/>
              </a:lnSpc>
              <a:spcAft>
                <a:spcPts val="800"/>
              </a:spcAft>
            </a:pPr>
            <a:r>
              <a:rPr lang="sl-SI" sz="2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DRUŠTVE</a:t>
            </a:r>
            <a:r>
              <a:rPr lang="sl-SI" sz="24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NE AKTIVNOSTI  PO SEKCIJAH</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b="1" dirty="0">
                <a:solidFill>
                  <a:srgbClr val="2E2E2E"/>
                </a:solidFill>
                <a:latin typeface="Arial" panose="020B0604020202020204" pitchFamily="34" charset="0"/>
                <a:ea typeface="Calibri" panose="020F0502020204030204" pitchFamily="34" charset="0"/>
                <a:cs typeface="Times New Roman" panose="02020603050405020304" pitchFamily="18" charset="0"/>
              </a:rPr>
              <a:t>2</a:t>
            </a:r>
            <a:r>
              <a:rPr lang="sl-SI" sz="16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SEKCIJA  ZA SOCIALNO IN ZDRAVSTVENO POMOČ STAREJŠIM</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u="sng"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Koordinator sekcije: </a:t>
            </a:r>
            <a:r>
              <a:rPr lang="sl-SI" sz="1600" u="sng"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Antonina</a:t>
            </a:r>
            <a:r>
              <a:rPr lang="sl-SI" sz="1600" u="sng"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Horvat    tel. 040 864 302   E-pošta: horvatantonina@gmail.com</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r>
              <a:rPr lang="sl-SI" sz="1600" u="sng"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CDA </a:t>
            </a:r>
            <a:r>
              <a:rPr lang="sl-SI" sz="1600" u="sng"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tel</a:t>
            </a:r>
            <a:r>
              <a:rPr lang="sl-SI" sz="1600" u="sng"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051 288 197    e-pošta: </a:t>
            </a:r>
            <a:r>
              <a:rPr lang="sl-SI"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cda@obcina-ankaran.si</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Prostovoljno in dobrodelno se člani  združujejo v društvo tudi zato, da bi nudili pomoč in druženje starejšim, zato v našem Društvu deluje tudi Sekcija za socialno in zdravstveno pomoč starejšim.</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DU Ankaran izvaja humanitarni program Starejši za starejše v skladu s pravili ZDUS.V letu 2023  je društvo pričelo postopek za pridobitev statusa humanitarne organizacije pri Ministrstvu za socialno dejavnost.</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Člani sekcije izvajajo socialno- humanitarni program za izboljšanje kvalitete življenja vseh starejših (skupine za samopomoč, obiski bolnih in onemoglih, organizacija pomoči starejšim na domu, </a:t>
            </a:r>
            <a:r>
              <a:rPr lang="sl-SI" sz="16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itd</a:t>
            </a: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V sekcijo se vključujejo prostovoljci Sopotnika in ostali prostovoljci ,ki skrbijo za starejše po programih kot npr. merjenje krvnega pritiska in sladkorja, oskrba in  pomoč na domu, obiski in družabništvo. </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6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Nekateri programi se periodično/mesečno  izvajajo v Centru dnevnih aktivnosti za starejše, drugi pa po letnem programu dela DU Ankaran. </a:t>
            </a: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819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5500BF46-E123-4F8E-56DE-8050C086EF5C}"/>
              </a:ext>
            </a:extLst>
          </p:cNvPr>
          <p:cNvSpPr txBox="1"/>
          <p:nvPr/>
        </p:nvSpPr>
        <p:spPr>
          <a:xfrm>
            <a:off x="763325" y="335845"/>
            <a:ext cx="11210960" cy="6555641"/>
          </a:xfrm>
          <a:prstGeom prst="rect">
            <a:avLst/>
          </a:prstGeom>
          <a:noFill/>
        </p:spPr>
        <p:txBody>
          <a:bodyPr wrap="square">
            <a:spAutoFit/>
          </a:bodyPr>
          <a:lstStyle/>
          <a:p>
            <a:pPr algn="just"/>
            <a:r>
              <a:rPr lang="sl-SI" sz="2400" b="1" dirty="0">
                <a:solidFill>
                  <a:srgbClr val="FF0000"/>
                </a:solidFill>
                <a:effectLst/>
                <a:latin typeface="Times New Roman" panose="02020603050405020304" pitchFamily="18" charset="0"/>
                <a:ea typeface="Times New Roman" panose="02020603050405020304" pitchFamily="18" charset="0"/>
              </a:rPr>
              <a:t>Program »Starejši za starejše</a:t>
            </a:r>
            <a:r>
              <a:rPr lang="sl-SI" sz="1800" b="1" dirty="0">
                <a:effectLst/>
                <a:latin typeface="Times New Roman" panose="02020603050405020304" pitchFamily="18" charset="0"/>
                <a:ea typeface="Times New Roman" panose="02020603050405020304" pitchFamily="18" charset="0"/>
              </a:rPr>
              <a:t>«</a:t>
            </a:r>
            <a:r>
              <a:rPr lang="sl-SI" sz="1800" dirty="0">
                <a:effectLst/>
                <a:latin typeface="Times New Roman" panose="02020603050405020304" pitchFamily="18" charset="0"/>
                <a:ea typeface="Times New Roman" panose="02020603050405020304" pitchFamily="18" charset="0"/>
              </a:rPr>
              <a:t> </a:t>
            </a:r>
          </a:p>
          <a:p>
            <a:pPr algn="just"/>
            <a:r>
              <a:rPr lang="sl-SI" sz="1800" dirty="0">
                <a:effectLst/>
                <a:latin typeface="Times New Roman" panose="02020603050405020304" pitchFamily="18" charset="0"/>
                <a:ea typeface="Times New Roman" panose="02020603050405020304" pitchFamily="18" charset="0"/>
              </a:rPr>
              <a:t> </a:t>
            </a:r>
          </a:p>
          <a:p>
            <a:pPr algn="just"/>
            <a:r>
              <a:rPr lang="sl-SI" sz="1800" dirty="0">
                <a:effectLst/>
                <a:latin typeface="Times New Roman" panose="02020603050405020304" pitchFamily="18" charset="0"/>
                <a:ea typeface="Times New Roman" panose="02020603050405020304" pitchFamily="18" charset="0"/>
              </a:rPr>
              <a:t>Delovanje prostovoljcev, ki so vključeni v program » Starejši za starejše« je otežkočeno, tudi zaradi zakonodaje, ki ureja varovanje osebnih podatkov, saj je do poimenskih seznamov starejših občanov težko priti. Trenutno je v veljavi evropska direktiva, ki pa je samo priporočilo, čeprav se je držimo. </a:t>
            </a:r>
          </a:p>
          <a:p>
            <a:pPr algn="just">
              <a:tabLst>
                <a:tab pos="1077913" algn="l"/>
              </a:tabLst>
            </a:pPr>
            <a:r>
              <a:rPr lang="sl-SI" sz="1800" b="1" dirty="0">
                <a:effectLst/>
                <a:latin typeface="Times New Roman" panose="02020603050405020304" pitchFamily="18" charset="0"/>
                <a:ea typeface="Times New Roman" panose="02020603050405020304" pitchFamily="18" charset="0"/>
              </a:rPr>
              <a:t>OA ni pristopila k izvajanju programa »Starejši za starejše« in je tako edina primorska občina in ena od trinajstih v Sloveniji, ki jo vseevropski program „Skrb za starejšo populacijo“ ne zanima.</a:t>
            </a:r>
          </a:p>
          <a:p>
            <a:pPr algn="just"/>
            <a:r>
              <a:rPr lang="sl-SI" sz="1800" dirty="0">
                <a:effectLst/>
                <a:latin typeface="Times New Roman" panose="02020603050405020304" pitchFamily="18" charset="0"/>
                <a:ea typeface="Times New Roman" panose="02020603050405020304" pitchFamily="18" charset="0"/>
              </a:rPr>
              <a:t>Sam program je naše društvo izvajalo že od 2009 in je bilo vsa ta leta zelo aktivno. OA je v letu 2018 zbiranje podatkov, ki smo jih mi s prostovoljci zbirali devet let, prepustila anonimni anketi v izvajanju Znanstveno – raziskovalnega središča Koper, z namenom, da iz anonimne ankete pridobili podatke za izvajanje občinskega programa »Skrb za starejše«. Izplen it tega programa žal  ni zadosten, saj je konec leta 2019 zaživel le projekt »Sopotnik« za izvajanje brezplačnih nujnih prevozov za  </a:t>
            </a:r>
            <a:r>
              <a:rPr lang="sl-SI" sz="1800" dirty="0" err="1">
                <a:effectLst/>
                <a:latin typeface="Times New Roman" panose="02020603050405020304" pitchFamily="18" charset="0"/>
                <a:ea typeface="Times New Roman" panose="02020603050405020304" pitchFamily="18" charset="0"/>
              </a:rPr>
              <a:t>starejše.V</a:t>
            </a:r>
            <a:r>
              <a:rPr lang="sl-SI" sz="1800" dirty="0">
                <a:effectLst/>
                <a:latin typeface="Times New Roman" panose="02020603050405020304" pitchFamily="18" charset="0"/>
                <a:ea typeface="Times New Roman" panose="02020603050405020304" pitchFamily="18" charset="0"/>
              </a:rPr>
              <a:t> Domu družbenih dejavnosti  je bila enkrat tedensko odprta brezplačna pravna in psihosocialna pomoč, vendar ta v realnem življenju starejših ni </a:t>
            </a:r>
            <a:r>
              <a:rPr lang="sl-SI" sz="1800" dirty="0" err="1">
                <a:effectLst/>
                <a:latin typeface="Times New Roman" panose="02020603050405020304" pitchFamily="18" charset="0"/>
                <a:ea typeface="Times New Roman" panose="02020603050405020304" pitchFamily="18" charset="0"/>
              </a:rPr>
              <a:t>zaživela.Tudi</a:t>
            </a:r>
            <a:r>
              <a:rPr lang="sl-SI" sz="1800" dirty="0">
                <a:effectLst/>
                <a:latin typeface="Times New Roman" panose="02020603050405020304" pitchFamily="18" charset="0"/>
                <a:ea typeface="Times New Roman" panose="02020603050405020304" pitchFamily="18" charset="0"/>
              </a:rPr>
              <a:t> Informacijska točka za starejše ne daje pričakovanih rezultatov, ker se starejši nanjo žal ne obračajo,  prostovoljci pa ne obiskujejo in zbirajo več podatkov o starejših potrebni pomoči na terenu, na njihovih </a:t>
            </a:r>
            <a:r>
              <a:rPr lang="sl-SI" sz="1800" dirty="0" err="1">
                <a:effectLst/>
                <a:latin typeface="Times New Roman" panose="02020603050405020304" pitchFamily="18" charset="0"/>
                <a:ea typeface="Times New Roman" panose="02020603050405020304" pitchFamily="18" charset="0"/>
              </a:rPr>
              <a:t>domovih.Društvo</a:t>
            </a:r>
            <a:r>
              <a:rPr lang="sl-SI" sz="1800" dirty="0">
                <a:effectLst/>
                <a:latin typeface="Times New Roman" panose="02020603050405020304" pitchFamily="18" charset="0"/>
                <a:ea typeface="Times New Roman" panose="02020603050405020304" pitchFamily="18" charset="0"/>
              </a:rPr>
              <a:t> sicer pozdravlja aktivnosti, ki jih izvaja OA v programu Skrbi za starejše, vendar so te aktivnosti po obsegu za starejše nezadostne.</a:t>
            </a:r>
          </a:p>
          <a:p>
            <a:pPr algn="just"/>
            <a:r>
              <a:rPr lang="sl-SI" sz="1800" dirty="0">
                <a:effectLst/>
                <a:latin typeface="Times New Roman" panose="02020603050405020304" pitchFamily="18" charset="0"/>
                <a:ea typeface="Times New Roman" panose="02020603050405020304" pitchFamily="18" charset="0"/>
              </a:rPr>
              <a:t>V Društvu  bomo zato v letu 2023 organizirali prek mreže prostovoljcev pomoč starejšim občanom kot humanitarna organizacija z odločbo Ministrstva za socialne zadeve. V okviru sekcije Starejši za starejše smo že vpisani v razvid prostovoljskih organizacija pri  AJPES-u in na osnovi tega smo pridobili skupinsko nezgodno zavarovanje v okviru ZDUS. Prostovoljsko delo je v društvu brezplačno, a OA žal ne namenja našemu društvu posebnih sredstev za prostovoljsko delo. Kljub temu poskušamo našim prostovoljcem kriti vsaj stroške prevoza iz sredstev, ki nam jih nameni ZDUS (dobili smo del sredstev v višini  225,02 €).</a:t>
            </a:r>
          </a:p>
          <a:p>
            <a:r>
              <a:rPr lang="sl-SI"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919639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D9D88881-7B30-6799-4FE6-CC6B97145B0A}"/>
              </a:ext>
            </a:extLst>
          </p:cNvPr>
          <p:cNvSpPr txBox="1"/>
          <p:nvPr/>
        </p:nvSpPr>
        <p:spPr>
          <a:xfrm>
            <a:off x="346587" y="1187244"/>
            <a:ext cx="11444747" cy="4417812"/>
          </a:xfrm>
          <a:prstGeom prst="rect">
            <a:avLst/>
          </a:prstGeom>
          <a:noFill/>
        </p:spPr>
        <p:txBody>
          <a:bodyPr wrap="square">
            <a:spAutoFit/>
          </a:bodyPr>
          <a:lstStyle/>
          <a:p>
            <a:pPr>
              <a:lnSpc>
                <a:spcPct val="107000"/>
              </a:lnSpc>
              <a:spcAft>
                <a:spcPts val="800"/>
              </a:spcAft>
            </a:pPr>
            <a:r>
              <a:rPr lang="sl-SI" sz="2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DRUŠTVENE AKTIVNOSTI  PO SEKCIJAH</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SEKCIJA  ZA KULTURNO - UMETNIŠKO DEJAVNOST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Koordinator sekcije: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Edelman</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Jurinčič        tel. 051 363 654     E-pošta: </a:t>
            </a:r>
            <a:r>
              <a:rPr lang="sl-S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ejurincic@hotmail.com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Štok Nadja (petje)       tel.  041 279 267 </a:t>
            </a:r>
            <a:r>
              <a:rPr lang="sl-SI" sz="2400" dirty="0">
                <a:solidFill>
                  <a:srgbClr val="2E2E2E"/>
                </a:solidFill>
                <a:effectLst/>
                <a:latin typeface="Calibri" panose="020F0502020204030204" pitchFamily="34" charset="0"/>
                <a:ea typeface="Calibri" panose="020F0502020204030204" pitchFamily="34" charset="0"/>
                <a:cs typeface="Times New Roman" panose="02020603050405020304" pitchFamily="18" charset="0"/>
              </a:rPr>
              <a:t>    </a:t>
            </a:r>
            <a:r>
              <a:rPr lang="sl-SI" sz="2000" dirty="0">
                <a:solidFill>
                  <a:srgbClr val="2E2E2E"/>
                </a:solidFill>
                <a:effectLst/>
                <a:latin typeface="Calibri" panose="020F0502020204030204" pitchFamily="34" charset="0"/>
                <a:ea typeface="Calibri" panose="020F0502020204030204" pitchFamily="34" charset="0"/>
                <a:cs typeface="Times New Roman" panose="02020603050405020304" pitchFamily="18" charset="0"/>
              </a:rPr>
              <a:t>E-pošta: </a:t>
            </a:r>
            <a:r>
              <a:rPr lang="sl-SI"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nadja.stok@gmail.com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000" dirty="0">
                <a:solidFill>
                  <a:srgbClr val="2E2E2E"/>
                </a:solidFill>
                <a:effectLst/>
                <a:latin typeface="Calibri" panose="020F0502020204030204" pitchFamily="34" charset="0"/>
                <a:ea typeface="Calibri" panose="020F0502020204030204" pitchFamily="34" charset="0"/>
                <a:cs typeface="Times New Roman" panose="02020603050405020304" pitchFamily="18" charset="0"/>
              </a:rPr>
              <a:t>                </a:t>
            </a:r>
            <a:r>
              <a:rPr lang="sl-SI" sz="2400" dirty="0">
                <a:solidFill>
                  <a:srgbClr val="2E2E2E"/>
                </a:solidFill>
                <a:effectLst/>
                <a:latin typeface="Calibri" panose="020F0502020204030204" pitchFamily="34" charset="0"/>
                <a:ea typeface="Calibri" panose="020F0502020204030204" pitchFamily="34" charset="0"/>
                <a:cs typeface="Times New Roman" panose="02020603050405020304" pitchFamily="18" charset="0"/>
              </a:rPr>
              <a:t>                       </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r>
              <a:rPr lang="sl-SI" sz="1800" u="sng"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CDA       </a:t>
            </a:r>
            <a:r>
              <a:rPr lang="sl-SI" sz="1800" u="sng"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tel</a:t>
            </a:r>
            <a:r>
              <a:rPr lang="sl-SI" sz="1800" u="sng"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051 288 197   E-pošta: </a:t>
            </a:r>
            <a:r>
              <a:rPr lang="sl-S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cda@obcina-ankaran.si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V tej sekciji se starejši lahko priključijo Pevskemu zboru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Ulka</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in organizirajo glasbene predstave, organizirajo literarne večere v sodelovanju z Društvom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Feral</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in Osrednjo knjižnico Srečka Vilharja – enota Ankaran, izvedejo „Bralno značko za starejše“, prisluhnejo dogodkom „Ankaranske zgodbe“ – pogovorom z zanimivimi krajevnimi osebnostmi, povabijo popotnike za predstavitev potopisov, manjše gledališke predstave, itd.</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271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E1E8D52-D452-B706-A657-93AFE12CA293}"/>
              </a:ext>
            </a:extLst>
          </p:cNvPr>
          <p:cNvSpPr txBox="1"/>
          <p:nvPr/>
        </p:nvSpPr>
        <p:spPr>
          <a:xfrm>
            <a:off x="1423284" y="461175"/>
            <a:ext cx="9700592" cy="4626908"/>
          </a:xfrm>
          <a:prstGeom prst="rect">
            <a:avLst/>
          </a:prstGeom>
          <a:noFill/>
        </p:spPr>
        <p:txBody>
          <a:bodyPr wrap="square">
            <a:spAutoFit/>
          </a:bodyPr>
          <a:lstStyle/>
          <a:p>
            <a:pPr marL="205740" marR="180340" indent="-180340" algn="just">
              <a:lnSpc>
                <a:spcPct val="115000"/>
              </a:lnSpc>
              <a:spcBef>
                <a:spcPts val="600"/>
              </a:spcBef>
              <a:spcAft>
                <a:spcPts val="800"/>
              </a:spcAft>
            </a:pPr>
            <a:endParaRPr lang="sl-SI" sz="2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endParaRPr>
          </a:p>
          <a:p>
            <a:pPr marL="205740" marR="180340" indent="-180340" algn="just">
              <a:lnSpc>
                <a:spcPct val="115000"/>
              </a:lnSpc>
              <a:spcBef>
                <a:spcPts val="600"/>
              </a:spcBef>
              <a:spcAft>
                <a:spcPts val="800"/>
              </a:spcAft>
            </a:pPr>
            <a:endParaRPr lang="sl-SI" sz="24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endParaRPr>
          </a:p>
          <a:p>
            <a:pPr marL="205740" marR="180340" indent="-180340" algn="just">
              <a:lnSpc>
                <a:spcPct val="115000"/>
              </a:lnSpc>
              <a:spcBef>
                <a:spcPts val="600"/>
              </a:spcBef>
              <a:spcAft>
                <a:spcPts val="800"/>
              </a:spcAft>
            </a:pPr>
            <a:r>
              <a:rPr lang="sl-SI" sz="2400" dirty="0">
                <a:solidFill>
                  <a:srgbClr val="FF0000"/>
                </a:solidFill>
                <a:latin typeface="Tahoma" panose="020B0604030504040204" pitchFamily="34" charset="0"/>
                <a:ea typeface="Times New Roman" panose="02020603050405020304" pitchFamily="18" charset="0"/>
                <a:cs typeface="Times New Roman" panose="02020603050405020304" pitchFamily="18" charset="0"/>
              </a:rPr>
              <a:t>3</a:t>
            </a:r>
            <a:r>
              <a:rPr lang="sl-SI" sz="2400"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 Kulturno-umetniška dejavnost starejših </a:t>
            </a:r>
            <a:r>
              <a:rPr lang="sl-SI" sz="2400" dirty="0">
                <a:effectLst/>
                <a:latin typeface="Tahoma" panose="020B0604030504040204" pitchFamily="34" charset="0"/>
                <a:ea typeface="Times New Roman" panose="02020603050405020304" pitchFamily="18" charset="0"/>
                <a:cs typeface="Times New Roman" panose="02020603050405020304" pitchFamily="18" charset="0"/>
              </a:rPr>
              <a:t>( 400 eur/2500)</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just">
              <a:lnSpc>
                <a:spcPct val="115000"/>
              </a:lnSpc>
              <a:spcBef>
                <a:spcPts val="600"/>
              </a:spcBef>
              <a:buFont typeface="+mj-lt"/>
              <a:buAutoNum type="arabicPeriod"/>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Predavanje o Alojziju Kocjančiču, pesniku, pevcu, duhovniku kot krščanskem socialcu v boju proti fašizmu.</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just">
              <a:lnSpc>
                <a:spcPct val="115000"/>
              </a:lnSpc>
              <a:spcBef>
                <a:spcPts val="600"/>
              </a:spcBef>
              <a:buFont typeface="+mj-lt"/>
              <a:buAutoNum type="arabicPeriod"/>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Srečanje vseh dosedanjih nagrajencev nagrade Alojzija Kocjančiča in sorodnikov pokojnih nagrajencev.</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0340" lvl="0" indent="-342900" algn="just">
              <a:lnSpc>
                <a:spcPct val="115000"/>
              </a:lnSpc>
              <a:spcBef>
                <a:spcPts val="600"/>
              </a:spcBef>
              <a:spcAft>
                <a:spcPts val="800"/>
              </a:spcAft>
              <a:buFont typeface="+mj-lt"/>
              <a:buAutoNum type="arabicPeriod"/>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Zgodovinsko predavanje o Karantaniji, Venetih, Beneške republike in fašizmu na Primorskem</a:t>
            </a:r>
            <a:endParaRPr lang="sl-SI" sz="32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Tahoma" panose="020B0604030504040204" pitchFamily="34" charset="0"/>
                <a:ea typeface="Times New Roman" panose="02020603050405020304" pitchFamily="18" charset="0"/>
              </a:rPr>
              <a:t>Literarna delavnica Ankaranskih ustvarjalcev in priprava prispevkov za posebno številko revije Fontana</a:t>
            </a:r>
            <a:endParaRPr lang="sl-SI" dirty="0"/>
          </a:p>
        </p:txBody>
      </p:sp>
    </p:spTree>
    <p:extLst>
      <p:ext uri="{BB962C8B-B14F-4D97-AF65-F5344CB8AC3E}">
        <p14:creationId xmlns:p14="http://schemas.microsoft.com/office/powerpoint/2010/main" val="3301650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D99E7084-E2C0-D488-6639-76843A28D69C}"/>
              </a:ext>
            </a:extLst>
          </p:cNvPr>
          <p:cNvSpPr txBox="1"/>
          <p:nvPr/>
        </p:nvSpPr>
        <p:spPr>
          <a:xfrm>
            <a:off x="770187" y="833349"/>
            <a:ext cx="10926182" cy="5918608"/>
          </a:xfrm>
          <a:prstGeom prst="rect">
            <a:avLst/>
          </a:prstGeom>
          <a:noFill/>
        </p:spPr>
        <p:txBody>
          <a:bodyPr wrap="square">
            <a:spAutoFit/>
          </a:bodyPr>
          <a:lstStyle/>
          <a:p>
            <a:pPr>
              <a:lnSpc>
                <a:spcPct val="107000"/>
              </a:lnSpc>
              <a:spcAft>
                <a:spcPts val="800"/>
              </a:spcAft>
            </a:pPr>
            <a:r>
              <a:rPr lang="sl-SI" sz="2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DRUŠTVENE AKTIVNOSTI  PO SEKCIJAH</a:t>
            </a: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b="1" dirty="0">
                <a:solidFill>
                  <a:srgbClr val="2E2E2E"/>
                </a:solidFill>
                <a:latin typeface="Arial" panose="020B0604020202020204" pitchFamily="34" charset="0"/>
                <a:ea typeface="Calibri" panose="020F0502020204030204" pitchFamily="34" charset="0"/>
                <a:cs typeface="Times New Roman" panose="02020603050405020304" pitchFamily="18" charset="0"/>
              </a:rPr>
              <a:t>4</a:t>
            </a:r>
            <a:r>
              <a:rPr lang="sl-SI" sz="1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SEKCIJA ZA ŠPORT IN REKREACIJO STAREJŠIH</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Koordinatorji sekcije: Drago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Božac</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Celin Milica (jutranja telovadba)              tel.:031 574 908       E-pošta: </a:t>
            </a:r>
            <a:r>
              <a:rPr lang="sl-S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milica.celin51@gmail.com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u="sng"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Božac</a:t>
            </a:r>
            <a:r>
              <a:rPr lang="sl-SI"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Drago (Lep dan)                           tel.:o41 979021        E-pošta: </a:t>
            </a:r>
            <a:r>
              <a:rPr lang="sl-SI" sz="1800" u="sng"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drago.bozac</a:t>
            </a:r>
            <a:r>
              <a:rPr lang="sl-SI"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@gmail.com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Jevnikar Drago (šah),                              tel.:040 701 360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(pohodi)                     tel.:040 653 035       E-pošta: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Prodan Zdenko (balinanje) </a:t>
            </a:r>
          </a:p>
          <a:p>
            <a:pPr>
              <a:lnSpc>
                <a:spcPct val="107000"/>
              </a:lnSpc>
              <a:spcAft>
                <a:spcPts val="800"/>
              </a:spcAft>
            </a:pPr>
            <a:r>
              <a:rPr lang="sl-SI" dirty="0">
                <a:solidFill>
                  <a:srgbClr val="000000"/>
                </a:solidFill>
                <a:latin typeface="Arial" panose="020B0604020202020204" pitchFamily="34" charset="0"/>
                <a:ea typeface="Calibri" panose="020F0502020204030204" pitchFamily="34" charset="0"/>
                <a:cs typeface="Times New Roman" panose="02020603050405020304" pitchFamily="18" charset="0"/>
              </a:rPr>
              <a:t>Mihaela Dolničar (namizni tenis)</a:t>
            </a:r>
            <a:endParaRPr lang="sl-SI" sz="18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CDA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tel</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051 288 197    e-pošta: </a:t>
            </a:r>
            <a:r>
              <a:rPr lang="sl-SI"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cda@obcina-ankaran.si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Starejši v tej sekciji  najdejo zelo veliko raznolikih aktivnosti: dvoranska vadba in fitnes, pohodništvo, plavanje/kopanje , namizni tenis, kolesarjenje,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prstomet</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križanke, balinanje, kolesarjenje, ples in igranje kart.</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Dejavnosti se izvajajo skupinsko v Centru dnevnih aktivnosti ter po letnem programu sekcije na prostem.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110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B8BD36FC-1705-A0D2-68AF-2A5152BE0D72}"/>
              </a:ext>
            </a:extLst>
          </p:cNvPr>
          <p:cNvSpPr>
            <a:spLocks noGrp="1"/>
          </p:cNvSpPr>
          <p:nvPr>
            <p:ph type="title"/>
          </p:nvPr>
        </p:nvSpPr>
        <p:spPr/>
        <p:txBody>
          <a:bodyPr>
            <a:normAutofit/>
          </a:bodyPr>
          <a:lstStyle/>
          <a:p>
            <a:r>
              <a:rPr lang="sl-SI" sz="2400" b="1" dirty="0">
                <a:solidFill>
                  <a:srgbClr val="FF0000"/>
                </a:solidFill>
              </a:rPr>
              <a:t>4. Šport in rekreacija starejših </a:t>
            </a:r>
            <a:r>
              <a:rPr lang="sl-SI" sz="2400" dirty="0"/>
              <a:t>(1500€/</a:t>
            </a:r>
          </a:p>
        </p:txBody>
      </p:sp>
      <p:sp>
        <p:nvSpPr>
          <p:cNvPr id="5" name="Označba mesta vsebine 4">
            <a:extLst>
              <a:ext uri="{FF2B5EF4-FFF2-40B4-BE49-F238E27FC236}">
                <a16:creationId xmlns:a16="http://schemas.microsoft.com/office/drawing/2014/main" id="{932EC0FF-8469-D529-067E-62A7FD401EE6}"/>
              </a:ext>
            </a:extLst>
          </p:cNvPr>
          <p:cNvSpPr>
            <a:spLocks noGrp="1"/>
          </p:cNvSpPr>
          <p:nvPr>
            <p:ph idx="1"/>
          </p:nvPr>
        </p:nvSpPr>
        <p:spPr/>
        <p:txBody>
          <a:bodyPr/>
          <a:lstStyle/>
          <a:p>
            <a:r>
              <a:rPr lang="sl-SI" sz="1800" dirty="0">
                <a:effectLst/>
                <a:latin typeface="Tahoma" panose="020B0604030504040204" pitchFamily="34" charset="0"/>
                <a:ea typeface="Times New Roman" panose="02020603050405020304" pitchFamily="18" charset="0"/>
              </a:rPr>
              <a:t>Področje dejavnosti za starejše občane, ki se mu rekreativno  priključujejo starejši občani Ankarana v naslednjih športnih panogah: </a:t>
            </a:r>
          </a:p>
          <a:p>
            <a:r>
              <a:rPr lang="sl-SI" sz="1800" dirty="0">
                <a:effectLst/>
                <a:latin typeface="Tahoma" panose="020B0604030504040204" pitchFamily="34" charset="0"/>
                <a:ea typeface="Times New Roman" panose="02020603050405020304" pitchFamily="18" charset="0"/>
              </a:rPr>
              <a:t>1x tedensko dnevni – ponedeljkov sprehod,</a:t>
            </a:r>
          </a:p>
          <a:p>
            <a:r>
              <a:rPr lang="sl-SI" sz="1800" dirty="0">
                <a:effectLst/>
                <a:latin typeface="Tahoma" panose="020B0604030504040204" pitchFamily="34" charset="0"/>
                <a:ea typeface="Times New Roman" panose="02020603050405020304" pitchFamily="18" charset="0"/>
              </a:rPr>
              <a:t>5x v tednu jutranja telovadba »Lep dan«, </a:t>
            </a:r>
          </a:p>
          <a:p>
            <a:r>
              <a:rPr lang="sl-SI" sz="1800" dirty="0">
                <a:effectLst/>
                <a:latin typeface="Tahoma" panose="020B0604030504040204" pitchFamily="34" charset="0"/>
                <a:ea typeface="Times New Roman" panose="02020603050405020304" pitchFamily="18" charset="0"/>
              </a:rPr>
              <a:t>2x v tednu jutranja telovadba v CDA</a:t>
            </a:r>
          </a:p>
          <a:p>
            <a:r>
              <a:rPr lang="sl-SI" sz="1800" dirty="0">
                <a:latin typeface="Tahoma" panose="020B0604030504040204" pitchFamily="34" charset="0"/>
              </a:rPr>
              <a:t>Tarok, </a:t>
            </a:r>
            <a:r>
              <a:rPr lang="sl-SI" sz="1800" dirty="0" err="1">
                <a:latin typeface="Tahoma" panose="020B0604030504040204" pitchFamily="34" charset="0"/>
              </a:rPr>
              <a:t>briškula</a:t>
            </a:r>
            <a:r>
              <a:rPr lang="sl-SI" sz="1800" dirty="0">
                <a:latin typeface="Tahoma" panose="020B0604030504040204" pitchFamily="34" charset="0"/>
              </a:rPr>
              <a:t>, </a:t>
            </a:r>
            <a:r>
              <a:rPr lang="sl-SI" sz="1800" dirty="0" err="1">
                <a:latin typeface="Tahoma" panose="020B0604030504040204" pitchFamily="34" charset="0"/>
              </a:rPr>
              <a:t>tršet</a:t>
            </a:r>
            <a:endParaRPr lang="sl-SI" sz="1800" dirty="0">
              <a:latin typeface="Tahoma" panose="020B0604030504040204" pitchFamily="34" charset="0"/>
            </a:endParaRPr>
          </a:p>
          <a:p>
            <a:r>
              <a:rPr lang="sl-SI" sz="1800" dirty="0">
                <a:latin typeface="Tahoma" panose="020B0604030504040204" pitchFamily="34" charset="0"/>
              </a:rPr>
              <a:t>Namizni tenis</a:t>
            </a:r>
          </a:p>
          <a:p>
            <a:r>
              <a:rPr lang="sl-SI" sz="1800" dirty="0">
                <a:latin typeface="Tahoma" panose="020B0604030504040204" pitchFamily="34" charset="0"/>
              </a:rPr>
              <a:t>Balinanje </a:t>
            </a:r>
          </a:p>
          <a:p>
            <a:r>
              <a:rPr lang="sl-SI" sz="1800" dirty="0">
                <a:latin typeface="Tahoma" panose="020B0604030504040204" pitchFamily="34" charset="0"/>
              </a:rPr>
              <a:t>Šah</a:t>
            </a:r>
          </a:p>
          <a:p>
            <a:r>
              <a:rPr lang="sl-SI" sz="1800" dirty="0">
                <a:latin typeface="Tahoma" panose="020B0604030504040204" pitchFamily="34" charset="0"/>
              </a:rPr>
              <a:t>Pikado</a:t>
            </a:r>
            <a:endParaRPr lang="sl-SI" dirty="0"/>
          </a:p>
        </p:txBody>
      </p:sp>
    </p:spTree>
    <p:extLst>
      <p:ext uri="{BB962C8B-B14F-4D97-AF65-F5344CB8AC3E}">
        <p14:creationId xmlns:p14="http://schemas.microsoft.com/office/powerpoint/2010/main" val="107943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2EDB50-4A2E-4669-68D7-E6EF22378BFD}"/>
              </a:ext>
            </a:extLst>
          </p:cNvPr>
          <p:cNvSpPr>
            <a:spLocks noGrp="1"/>
          </p:cNvSpPr>
          <p:nvPr>
            <p:ph type="title"/>
          </p:nvPr>
        </p:nvSpPr>
        <p:spPr/>
        <p:txBody>
          <a:bodyPr>
            <a:normAutofit fontScale="90000"/>
          </a:bodyPr>
          <a:lstStyle/>
          <a:p>
            <a:r>
              <a:rPr lang="sl-SI" b="1" dirty="0">
                <a:solidFill>
                  <a:srgbClr val="FF0000"/>
                </a:solidFill>
              </a:rPr>
              <a:t>                       2. Podelitev priznanj </a:t>
            </a:r>
            <a:br>
              <a:rPr lang="sl-SI" b="1" dirty="0">
                <a:solidFill>
                  <a:srgbClr val="FF0000"/>
                </a:solidFill>
              </a:rPr>
            </a:br>
            <a:r>
              <a:rPr lang="sl-SI" b="1" dirty="0">
                <a:solidFill>
                  <a:srgbClr val="FF0000"/>
                </a:solidFill>
              </a:rPr>
              <a:t>Društva upokojencev in starejših občanov Ankarana</a:t>
            </a:r>
          </a:p>
        </p:txBody>
      </p:sp>
      <p:sp>
        <p:nvSpPr>
          <p:cNvPr id="3" name="Označba mesta vsebine 2">
            <a:extLst>
              <a:ext uri="{FF2B5EF4-FFF2-40B4-BE49-F238E27FC236}">
                <a16:creationId xmlns:a16="http://schemas.microsoft.com/office/drawing/2014/main" id="{E92372D4-CC18-41B3-1FC3-8A3B263B251C}"/>
              </a:ext>
            </a:extLst>
          </p:cNvPr>
          <p:cNvSpPr>
            <a:spLocks noGrp="1"/>
          </p:cNvSpPr>
          <p:nvPr>
            <p:ph idx="1"/>
          </p:nvPr>
        </p:nvSpPr>
        <p:spPr>
          <a:xfrm>
            <a:off x="838200" y="1825625"/>
            <a:ext cx="10452652" cy="4066292"/>
          </a:xfrm>
        </p:spPr>
        <p:txBody>
          <a:bodyPr/>
          <a:lstStyle/>
          <a:p>
            <a:pPr marL="0" indent="0">
              <a:buNone/>
            </a:pPr>
            <a:endParaRPr lang="sl-SI" dirty="0">
              <a:solidFill>
                <a:srgbClr val="0070C0"/>
              </a:solidFill>
            </a:endParaRPr>
          </a:p>
          <a:p>
            <a:pPr marL="0" indent="0">
              <a:buNone/>
            </a:pPr>
            <a:r>
              <a:rPr lang="sl-SI" dirty="0">
                <a:solidFill>
                  <a:srgbClr val="0070C0"/>
                </a:solidFill>
              </a:rPr>
              <a:t>                                            PRIZNANJA</a:t>
            </a:r>
          </a:p>
          <a:p>
            <a:pPr marL="0" indent="0">
              <a:buNone/>
            </a:pPr>
            <a:endParaRPr lang="sl-SI" dirty="0">
              <a:solidFill>
                <a:srgbClr val="0070C0"/>
              </a:solidFill>
            </a:endParaRPr>
          </a:p>
          <a:p>
            <a:pPr marL="0" indent="0">
              <a:buNone/>
            </a:pPr>
            <a:r>
              <a:rPr lang="sl-SI" dirty="0">
                <a:solidFill>
                  <a:srgbClr val="0070C0"/>
                </a:solidFill>
              </a:rPr>
              <a:t>                     </a:t>
            </a:r>
            <a:r>
              <a:rPr lang="sl-SI" dirty="0"/>
              <a:t>za uspešno delo v preteklem obdobju prejmejo</a:t>
            </a:r>
          </a:p>
          <a:p>
            <a:endParaRPr lang="sl-SI" dirty="0">
              <a:solidFill>
                <a:srgbClr val="0070C0"/>
              </a:solidFill>
            </a:endParaRPr>
          </a:p>
          <a:p>
            <a:r>
              <a:rPr lang="sl-SI" dirty="0">
                <a:solidFill>
                  <a:srgbClr val="0070C0"/>
                </a:solidFill>
              </a:rPr>
              <a:t>                                     Drago Karel Jevnikar</a:t>
            </a:r>
          </a:p>
          <a:p>
            <a:r>
              <a:rPr lang="sl-SI" dirty="0">
                <a:solidFill>
                  <a:srgbClr val="0070C0"/>
                </a:solidFill>
              </a:rPr>
              <a:t>                                     Marija </a:t>
            </a:r>
            <a:r>
              <a:rPr lang="sl-SI" dirty="0" err="1">
                <a:solidFill>
                  <a:srgbClr val="0070C0"/>
                </a:solidFill>
              </a:rPr>
              <a:t>Dumanič</a:t>
            </a:r>
            <a:endParaRPr lang="sl-SI" dirty="0">
              <a:solidFill>
                <a:srgbClr val="0070C0"/>
              </a:solidFill>
            </a:endParaRPr>
          </a:p>
          <a:p>
            <a:r>
              <a:rPr lang="sl-SI" dirty="0">
                <a:solidFill>
                  <a:srgbClr val="0070C0"/>
                </a:solidFill>
              </a:rPr>
              <a:t>                                     Zoran </a:t>
            </a:r>
            <a:r>
              <a:rPr lang="sl-SI" dirty="0" err="1">
                <a:solidFill>
                  <a:srgbClr val="0070C0"/>
                </a:solidFill>
              </a:rPr>
              <a:t>Markuža</a:t>
            </a:r>
            <a:r>
              <a:rPr lang="sl-SI" dirty="0">
                <a:solidFill>
                  <a:srgbClr val="0070C0"/>
                </a:solidFill>
              </a:rPr>
              <a:t>  </a:t>
            </a:r>
          </a:p>
        </p:txBody>
      </p:sp>
    </p:spTree>
    <p:extLst>
      <p:ext uri="{BB962C8B-B14F-4D97-AF65-F5344CB8AC3E}">
        <p14:creationId xmlns:p14="http://schemas.microsoft.com/office/powerpoint/2010/main" val="57222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32A7016-D62C-78B6-BD40-12C8EAA9BE48}"/>
              </a:ext>
            </a:extLst>
          </p:cNvPr>
          <p:cNvSpPr txBox="1"/>
          <p:nvPr/>
        </p:nvSpPr>
        <p:spPr>
          <a:xfrm>
            <a:off x="524786" y="472910"/>
            <a:ext cx="11319644" cy="6615016"/>
          </a:xfrm>
          <a:prstGeom prst="rect">
            <a:avLst/>
          </a:prstGeom>
          <a:noFill/>
        </p:spPr>
        <p:txBody>
          <a:bodyPr wrap="square">
            <a:spAutoFit/>
          </a:bodyPr>
          <a:lstStyle/>
          <a:p>
            <a:pPr>
              <a:lnSpc>
                <a:spcPct val="107000"/>
              </a:lnSpc>
              <a:spcAft>
                <a:spcPts val="800"/>
              </a:spcAft>
            </a:pPr>
            <a:r>
              <a:rPr lang="sl-SI" b="1" dirty="0">
                <a:solidFill>
                  <a:srgbClr val="2E2E2E"/>
                </a:solidFill>
                <a:latin typeface="Arial" panose="020B0604020202020204" pitchFamily="34" charset="0"/>
                <a:ea typeface="Calibri" panose="020F0502020204030204" pitchFamily="34" charset="0"/>
                <a:cs typeface="Times New Roman" panose="02020603050405020304" pitchFamily="18" charset="0"/>
              </a:rPr>
              <a:t>5</a:t>
            </a:r>
            <a:r>
              <a:rPr lang="sl-SI" sz="1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ODBOR ZA DRUŽABNA SREČANJA IN STROKOVNE EKSKURZIJE TER ROČNA DELA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Vodja odbora: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Koordinator sekcije ročna dela: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CDA </a:t>
            </a:r>
            <a:r>
              <a:rPr lang="sl-SI" sz="1800" dirty="0" err="1">
                <a:solidFill>
                  <a:srgbClr val="2E2E2E"/>
                </a:solidFill>
                <a:effectLst/>
                <a:latin typeface="Arial" panose="020B0604020202020204" pitchFamily="34" charset="0"/>
                <a:ea typeface="Calibri" panose="020F0502020204030204" pitchFamily="34" charset="0"/>
                <a:cs typeface="Times New Roman" panose="02020603050405020304" pitchFamily="18" charset="0"/>
              </a:rPr>
              <a:t>tel</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051 288 197    e-pošta: cda@obcina-ankaran.si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Sekcija pripravlja v sodelovanju z OA </a:t>
            </a:r>
            <a:r>
              <a:rPr lang="sl-SI"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v</a:t>
            </a:r>
            <a:r>
              <a:rPr lang="sl-SI" sz="1800" b="1" dirty="0"/>
              <a:t>sakodnevno druženje starejših v Centru dnevnih aktivnosti</a:t>
            </a:r>
            <a:r>
              <a:rPr lang="sl-SI" sz="1800" dirty="0"/>
              <a:t> :igranje šaha , kart, pikada, ročna dela, rojstnodnevno praznovanje članov, branje dnevnega časopisja, </a:t>
            </a:r>
            <a:r>
              <a:rPr lang="sl-SI" sz="1800" dirty="0" err="1"/>
              <a:t>itd</a:t>
            </a:r>
            <a:r>
              <a:rPr lang="sl-SI" sz="1800" dirty="0"/>
              <a:t>).</a:t>
            </a:r>
          </a:p>
          <a:p>
            <a:pPr>
              <a:lnSpc>
                <a:spcPct val="107000"/>
              </a:lnSpc>
              <a:spcAft>
                <a:spcPts val="800"/>
              </a:spcAft>
            </a:pPr>
            <a:r>
              <a:rPr lang="sl-SI" sz="1800" b="1"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 Na družabnih srečanjih </a:t>
            </a: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obeležujemo srečanja starejših na Materinski dan, Pustovanje, Svetovni dan starejših, Spomladanski piknik na S. Katarini :“Ankarančani- spoznajmo se“, Martinovanje, Prednovoletno srečanje, Obisk prostovoljk/prostovoljcev pri starejših, ki živijo sami z županom. </a:t>
            </a:r>
          </a:p>
          <a:p>
            <a:pPr>
              <a:lnSpc>
                <a:spcPct val="107000"/>
              </a:lnSpc>
              <a:spcAft>
                <a:spcPts val="800"/>
              </a:spcAft>
            </a:pPr>
            <a:r>
              <a:rPr lang="sl-SI" sz="2000" b="1" dirty="0">
                <a:effectLst/>
                <a:latin typeface="Calibri" panose="020F0502020204030204" pitchFamily="34" charset="0"/>
                <a:ea typeface="Calibri" panose="020F0502020204030204" pitchFamily="34" charset="0"/>
                <a:cs typeface="Times New Roman" panose="02020603050405020304" pitchFamily="18" charset="0"/>
              </a:rPr>
              <a:t>Strokovne ekskurzije starejših in izlete </a:t>
            </a:r>
            <a:r>
              <a:rPr lang="sl-SI" sz="2000" dirty="0">
                <a:effectLst/>
                <a:latin typeface="Calibri" panose="020F0502020204030204" pitchFamily="34" charset="0"/>
                <a:ea typeface="Calibri" panose="020F0502020204030204" pitchFamily="34" charset="0"/>
                <a:cs typeface="Times New Roman" panose="02020603050405020304" pitchFamily="18" charset="0"/>
              </a:rPr>
              <a:t>bomo organizirali z namenom, da bolje spoznamo naše kraje in ljudi.  </a:t>
            </a:r>
          </a:p>
          <a:p>
            <a:r>
              <a:rPr lang="sl-SI" dirty="0"/>
              <a:t>V letu 2023 načrtujemo 4-6 strokovnih ekskurzij v letu 2023, ki jih bomo izbrali iz liste predlaganih destinacij(Strokovne ekskurzije po mesecih).</a:t>
            </a:r>
          </a:p>
          <a:p>
            <a:endParaRPr lang="sl-SI" dirty="0"/>
          </a:p>
          <a:p>
            <a:r>
              <a:rPr lang="sl-SI" b="1" dirty="0"/>
              <a:t>Udeležili se bomo ZDUS prireditev</a:t>
            </a:r>
            <a:r>
              <a:rPr lang="sl-SI" dirty="0"/>
              <a:t>: </a:t>
            </a:r>
            <a:r>
              <a:rPr lang="sl-SI" dirty="0" err="1"/>
              <a:t>Dnevov</a:t>
            </a:r>
            <a:r>
              <a:rPr lang="sl-SI" dirty="0"/>
              <a:t> medgeneracijskega sožitja (24-25.5.),Festivala za tretje življenjsko obdobje v Ljubljani, Udeležili srečanja upokojencev Severne in Južne Primorske in  oktobru organizirali aktivnosti v TEDNU STAREJŠIH OBČANOV. </a:t>
            </a:r>
          </a:p>
          <a:p>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7599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D66C15C5-C5CA-7F39-C106-3D543DE4EA3A}"/>
              </a:ext>
            </a:extLst>
          </p:cNvPr>
          <p:cNvSpPr txBox="1"/>
          <p:nvPr/>
        </p:nvSpPr>
        <p:spPr>
          <a:xfrm>
            <a:off x="588397" y="691764"/>
            <a:ext cx="10996653" cy="966483"/>
          </a:xfrm>
          <a:prstGeom prst="rect">
            <a:avLst/>
          </a:prstGeom>
          <a:noFill/>
        </p:spPr>
        <p:txBody>
          <a:bodyPr wrap="square">
            <a:spAutoFit/>
          </a:bodyPr>
          <a:lstStyle/>
          <a:p>
            <a:pPr>
              <a:lnSpc>
                <a:spcPct val="107000"/>
              </a:lnSpc>
              <a:spcAft>
                <a:spcPts val="800"/>
              </a:spcAft>
            </a:pPr>
            <a:r>
              <a:rPr lang="sl-SI" sz="1800" dirty="0">
                <a:solidFill>
                  <a:srgbClr val="2E2E2E"/>
                </a:solidFill>
                <a:effectLst/>
                <a:latin typeface="Arial" panose="020B0604020202020204" pitchFamily="34" charset="0"/>
                <a:ea typeface="Calibri" panose="020F0502020204030204" pitchFamily="34" charset="0"/>
                <a:cs typeface="Times New Roman" panose="02020603050405020304" pitchFamily="18" charset="0"/>
              </a:rPr>
              <a:t>Veliko spretnosti premorejo starejši tudi v ročnih delih, ki jih ohranjajo s prenosom svojih znanj na mlajše generacije : domača obrt, kuhanje in aranžiranje, zeliščni krožek in cvetlični vrt, so zgolj nekatere, ki jih naši člani lahko dopolnjujejo vse leto.</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8267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3EE3C4-6189-A808-14B4-85BE0B306DA6}"/>
              </a:ext>
            </a:extLst>
          </p:cNvPr>
          <p:cNvSpPr>
            <a:spLocks noGrp="1"/>
          </p:cNvSpPr>
          <p:nvPr>
            <p:ph type="title"/>
          </p:nvPr>
        </p:nvSpPr>
        <p:spPr/>
        <p:txBody>
          <a:bodyPr>
            <a:normAutofit/>
          </a:bodyPr>
          <a:lstStyle/>
          <a:p>
            <a:r>
              <a:rPr lang="sl-SI" sz="2400" b="1" dirty="0">
                <a:solidFill>
                  <a:srgbClr val="FF0000"/>
                </a:solidFill>
              </a:rPr>
              <a:t>5. Družabna srečanja in strokovne ekskurzije ter ročna dela  </a:t>
            </a:r>
            <a:r>
              <a:rPr lang="sl-SI" sz="2400" dirty="0"/>
              <a:t>(3000/7.100</a:t>
            </a:r>
          </a:p>
        </p:txBody>
      </p:sp>
      <p:sp>
        <p:nvSpPr>
          <p:cNvPr id="3" name="Označba mesta vsebine 2">
            <a:extLst>
              <a:ext uri="{FF2B5EF4-FFF2-40B4-BE49-F238E27FC236}">
                <a16:creationId xmlns:a16="http://schemas.microsoft.com/office/drawing/2014/main" id="{E44918E4-F985-1FB8-DDE6-CE649876D408}"/>
              </a:ext>
            </a:extLst>
          </p:cNvPr>
          <p:cNvSpPr>
            <a:spLocks noGrp="1"/>
          </p:cNvSpPr>
          <p:nvPr>
            <p:ph idx="1"/>
          </p:nvPr>
        </p:nvSpPr>
        <p:spPr/>
        <p:txBody>
          <a:bodyPr/>
          <a:lstStyle/>
          <a:p>
            <a:pPr marL="205740" marR="180340">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Aktivnosti bo izvedla Sekcija za družabna srečanja in strokovne ekskurzije, ki načrtuje: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R="180340">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-Druženje starejših v »Tednu starejših občanov«</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R="180340">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-Dnevi medgeneracijskega sožitja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R="180340">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-Druženje na srečanjih za Dan žena, ob Občinskem prazniku, Martinovanje in Prednovoletno srečanje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R="180340">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-Izvedba 5 strokovnih ekskurzij, od teh 1 za prostovoljce </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R="180340">
              <a:lnSpc>
                <a:spcPct val="107000"/>
              </a:lnSpc>
              <a:spcBef>
                <a:spcPts val="200"/>
              </a:spcBef>
              <a:spcAft>
                <a:spcPts val="800"/>
              </a:spcAft>
            </a:pPr>
            <a:r>
              <a:rPr lang="sl-SI" sz="1800" dirty="0">
                <a:effectLst/>
                <a:latin typeface="Tahoma" panose="020B0604030504040204" pitchFamily="34" charset="0"/>
                <a:ea typeface="Times New Roman" panose="02020603050405020304" pitchFamily="18" charset="0"/>
                <a:cs typeface="Times New Roman" panose="02020603050405020304" pitchFamily="18" charset="0"/>
              </a:rPr>
              <a:t> -Druženja članov v klubskem prostoru (vsak četrtek)</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2400" dirty="0">
                <a:effectLst/>
                <a:latin typeface="Tahoma" panose="020B0604030504040204" pitchFamily="34" charset="0"/>
                <a:ea typeface="Times New Roman" panose="02020603050405020304" pitchFamily="18" charset="0"/>
              </a:rPr>
              <a:t>-</a:t>
            </a:r>
            <a:r>
              <a:rPr lang="sl-SI" sz="2000" dirty="0"/>
              <a:t>Sodelovanje z ostalimi nevladnimi organizacijami in društvi v Občini: Rdeči križ, Karitas, Društvom Primorske spominčice, Društvom Hospic, Društvom za osteoporozo, Društvom invalidov, Obalno društvo za osteoporozo,  itd.</a:t>
            </a:r>
          </a:p>
          <a:p>
            <a:endParaRPr lang="sl-SI" dirty="0"/>
          </a:p>
        </p:txBody>
      </p:sp>
    </p:spTree>
    <p:extLst>
      <p:ext uri="{BB962C8B-B14F-4D97-AF65-F5344CB8AC3E}">
        <p14:creationId xmlns:p14="http://schemas.microsoft.com/office/powerpoint/2010/main" val="3053990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B6B352-A41A-3138-23C0-B6E568B97002}"/>
              </a:ext>
            </a:extLst>
          </p:cNvPr>
          <p:cNvSpPr>
            <a:spLocks noGrp="1"/>
          </p:cNvSpPr>
          <p:nvPr>
            <p:ph type="title"/>
          </p:nvPr>
        </p:nvSpPr>
        <p:spPr/>
        <p:txBody>
          <a:bodyPr>
            <a:normAutofit/>
          </a:bodyPr>
          <a:lstStyle/>
          <a:p>
            <a:r>
              <a:rPr lang="sl-SI" sz="3600" dirty="0">
                <a:solidFill>
                  <a:srgbClr val="FF0000"/>
                </a:solidFill>
              </a:rPr>
              <a:t>Program strokovnih ekskurzij, društvenih izletov in praznovanj v letu 2023</a:t>
            </a:r>
          </a:p>
        </p:txBody>
      </p:sp>
      <p:sp>
        <p:nvSpPr>
          <p:cNvPr id="3" name="Označba mesta vsebine 2">
            <a:extLst>
              <a:ext uri="{FF2B5EF4-FFF2-40B4-BE49-F238E27FC236}">
                <a16:creationId xmlns:a16="http://schemas.microsoft.com/office/drawing/2014/main" id="{7CEB2603-C432-4916-956C-5F91EEE3BFB5}"/>
              </a:ext>
            </a:extLst>
          </p:cNvPr>
          <p:cNvSpPr>
            <a:spLocks noGrp="1"/>
          </p:cNvSpPr>
          <p:nvPr>
            <p:ph idx="1"/>
          </p:nvPr>
        </p:nvSpPr>
        <p:spPr>
          <a:xfrm>
            <a:off x="838200" y="1825624"/>
            <a:ext cx="10515600" cy="4734201"/>
          </a:xfrm>
        </p:spPr>
        <p:txBody>
          <a:bodyPr>
            <a:normAutofit/>
          </a:bodyPr>
          <a:lstStyle/>
          <a:p>
            <a:r>
              <a:rPr lang="sl-SI" dirty="0"/>
              <a:t>Strokovne ekskurzije/ izleti:</a:t>
            </a:r>
          </a:p>
          <a:p>
            <a:r>
              <a:rPr lang="sl-SI" dirty="0"/>
              <a:t>  Tavčarjevo leto – izlet na Visoko</a:t>
            </a:r>
          </a:p>
          <a:p>
            <a:r>
              <a:rPr lang="sl-SI" dirty="0"/>
              <a:t>   z ladjo v Benetke</a:t>
            </a:r>
          </a:p>
          <a:p>
            <a:r>
              <a:rPr lang="sl-SI" dirty="0"/>
              <a:t>   izlet v Goriška Brda</a:t>
            </a:r>
          </a:p>
          <a:p>
            <a:r>
              <a:rPr lang="sl-SI" dirty="0"/>
              <a:t>   Izlet na Roglo ali Logarsko dolino</a:t>
            </a:r>
          </a:p>
          <a:p>
            <a:endParaRPr lang="sl-SI" dirty="0"/>
          </a:p>
          <a:p>
            <a:r>
              <a:rPr lang="sl-SI" dirty="0"/>
              <a:t>Praznovanja:</a:t>
            </a:r>
          </a:p>
          <a:p>
            <a:r>
              <a:rPr lang="sl-SI" dirty="0"/>
              <a:t>           - Martinovanje</a:t>
            </a:r>
          </a:p>
          <a:p>
            <a:r>
              <a:rPr lang="sl-SI" dirty="0"/>
              <a:t>           - Praznovanje v Novo leto  </a:t>
            </a:r>
          </a:p>
          <a:p>
            <a:endParaRPr lang="sl-SI" dirty="0"/>
          </a:p>
        </p:txBody>
      </p:sp>
    </p:spTree>
    <p:extLst>
      <p:ext uri="{BB962C8B-B14F-4D97-AF65-F5344CB8AC3E}">
        <p14:creationId xmlns:p14="http://schemas.microsoft.com/office/powerpoint/2010/main" val="2995874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34EF4B4-613A-E470-B06D-D3269544F6BB}"/>
              </a:ext>
            </a:extLst>
          </p:cNvPr>
          <p:cNvSpPr>
            <a:spLocks noGrp="1"/>
          </p:cNvSpPr>
          <p:nvPr>
            <p:ph type="ctrTitle"/>
          </p:nvPr>
        </p:nvSpPr>
        <p:spPr/>
        <p:txBody>
          <a:bodyPr>
            <a:normAutofit fontScale="90000"/>
          </a:bodyPr>
          <a:lstStyle/>
          <a:p>
            <a:br>
              <a:rPr lang="sl-SI" dirty="0">
                <a:solidFill>
                  <a:srgbClr val="FF0000"/>
                </a:solidFill>
              </a:rPr>
            </a:br>
            <a:br>
              <a:rPr lang="sl-SI" dirty="0">
                <a:solidFill>
                  <a:srgbClr val="FF0000"/>
                </a:solidFill>
              </a:rPr>
            </a:br>
            <a:r>
              <a:rPr lang="sl-SI" dirty="0">
                <a:solidFill>
                  <a:srgbClr val="FF0000"/>
                </a:solidFill>
              </a:rPr>
              <a:t>6. Razno</a:t>
            </a:r>
          </a:p>
        </p:txBody>
      </p:sp>
      <p:sp>
        <p:nvSpPr>
          <p:cNvPr id="3" name="Podnaslov 2">
            <a:extLst>
              <a:ext uri="{FF2B5EF4-FFF2-40B4-BE49-F238E27FC236}">
                <a16:creationId xmlns:a16="http://schemas.microsoft.com/office/drawing/2014/main" id="{3FC567BE-07FC-33C4-5603-EC44ABC09E72}"/>
              </a:ext>
            </a:extLst>
          </p:cNvPr>
          <p:cNvSpPr>
            <a:spLocks noGrp="1"/>
          </p:cNvSpPr>
          <p:nvPr>
            <p:ph type="subTitle" idx="1"/>
          </p:nvPr>
        </p:nvSpPr>
        <p:spPr/>
        <p:txBody>
          <a:bodyPr>
            <a:normAutofit/>
          </a:bodyPr>
          <a:lstStyle/>
          <a:p>
            <a:r>
              <a:rPr lang="sl-SI" sz="6000" dirty="0">
                <a:solidFill>
                  <a:srgbClr val="0070C0"/>
                </a:solidFill>
              </a:rPr>
              <a:t>Vprašanja in odgovori</a:t>
            </a:r>
          </a:p>
        </p:txBody>
      </p:sp>
    </p:spTree>
    <p:extLst>
      <p:ext uri="{BB962C8B-B14F-4D97-AF65-F5344CB8AC3E}">
        <p14:creationId xmlns:p14="http://schemas.microsoft.com/office/powerpoint/2010/main" val="2671215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C18AE7-EC31-BC06-C8ED-EFA1F65771DE}"/>
              </a:ext>
            </a:extLst>
          </p:cNvPr>
          <p:cNvSpPr>
            <a:spLocks noGrp="1"/>
          </p:cNvSpPr>
          <p:nvPr>
            <p:ph type="ctrTitle"/>
          </p:nvPr>
        </p:nvSpPr>
        <p:spPr>
          <a:xfrm>
            <a:off x="1524000" y="1122363"/>
            <a:ext cx="9144000" cy="1457551"/>
          </a:xfrm>
        </p:spPr>
        <p:txBody>
          <a:bodyPr>
            <a:normAutofit fontScale="90000"/>
          </a:bodyPr>
          <a:lstStyle/>
          <a:p>
            <a:r>
              <a:rPr lang="sl-SI" dirty="0">
                <a:solidFill>
                  <a:srgbClr val="00B050"/>
                </a:solidFill>
              </a:rPr>
              <a:t>Društvo upokojencev in starejših občanov Ankarana</a:t>
            </a:r>
          </a:p>
        </p:txBody>
      </p:sp>
      <p:sp>
        <p:nvSpPr>
          <p:cNvPr id="3" name="Podnaslov 2">
            <a:extLst>
              <a:ext uri="{FF2B5EF4-FFF2-40B4-BE49-F238E27FC236}">
                <a16:creationId xmlns:a16="http://schemas.microsoft.com/office/drawing/2014/main" id="{45AA97B7-EF8D-C8BD-4C5C-0F9D6BB1FC4B}"/>
              </a:ext>
            </a:extLst>
          </p:cNvPr>
          <p:cNvSpPr>
            <a:spLocks noGrp="1"/>
          </p:cNvSpPr>
          <p:nvPr>
            <p:ph type="subTitle" idx="1"/>
          </p:nvPr>
        </p:nvSpPr>
        <p:spPr>
          <a:xfrm>
            <a:off x="1073426" y="3602038"/>
            <a:ext cx="9594574" cy="1655762"/>
          </a:xfrm>
        </p:spPr>
        <p:txBody>
          <a:bodyPr>
            <a:noAutofit/>
          </a:bodyPr>
          <a:lstStyle/>
          <a:p>
            <a:r>
              <a:rPr lang="sl-SI" sz="6000" dirty="0">
                <a:solidFill>
                  <a:srgbClr val="FF0000"/>
                </a:solidFill>
              </a:rPr>
              <a:t>SE ZAHVALJUJE  ZA SODELOVANJE </a:t>
            </a:r>
          </a:p>
          <a:p>
            <a:r>
              <a:rPr lang="sl-SI" sz="6000" dirty="0">
                <a:solidFill>
                  <a:srgbClr val="FF0000"/>
                </a:solidFill>
              </a:rPr>
              <a:t>NA OBČNEM ZBORU</a:t>
            </a:r>
          </a:p>
        </p:txBody>
      </p:sp>
    </p:spTree>
    <p:extLst>
      <p:ext uri="{BB962C8B-B14F-4D97-AF65-F5344CB8AC3E}">
        <p14:creationId xmlns:p14="http://schemas.microsoft.com/office/powerpoint/2010/main" val="110774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5647F9F5-B605-2EC6-2635-A6A0AB7FA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80" y="150366"/>
            <a:ext cx="2706287" cy="2934740"/>
          </a:xfrm>
          <a:prstGeom prst="rect">
            <a:avLst/>
          </a:prstGeom>
        </p:spPr>
      </p:pic>
      <p:sp>
        <p:nvSpPr>
          <p:cNvPr id="2" name="Naslov 1">
            <a:extLst>
              <a:ext uri="{FF2B5EF4-FFF2-40B4-BE49-F238E27FC236}">
                <a16:creationId xmlns:a16="http://schemas.microsoft.com/office/drawing/2014/main" id="{4A8263D8-8236-48C7-A708-9FEE36F72414}"/>
              </a:ext>
            </a:extLst>
          </p:cNvPr>
          <p:cNvSpPr>
            <a:spLocks noGrp="1"/>
          </p:cNvSpPr>
          <p:nvPr>
            <p:ph type="ctrTitle"/>
          </p:nvPr>
        </p:nvSpPr>
        <p:spPr>
          <a:xfrm>
            <a:off x="201385" y="1358964"/>
            <a:ext cx="11789229" cy="1487603"/>
          </a:xfrm>
        </p:spPr>
        <p:txBody>
          <a:bodyPr>
            <a:normAutofit/>
          </a:bodyPr>
          <a:lstStyle/>
          <a:p>
            <a:r>
              <a:rPr lang="sl-SI" sz="2800" b="1" dirty="0">
                <a:solidFill>
                  <a:srgbClr val="FF0000"/>
                </a:solidFill>
              </a:rPr>
              <a:t>                 </a:t>
            </a:r>
            <a:r>
              <a:rPr lang="sl-SI" sz="3600" b="1" dirty="0">
                <a:solidFill>
                  <a:srgbClr val="FF0000"/>
                </a:solidFill>
              </a:rPr>
              <a:t>Društvo upokojencev in starejših občanov Ankaran</a:t>
            </a:r>
            <a:endParaRPr lang="sl-SI" sz="2800" b="1" dirty="0">
              <a:solidFill>
                <a:srgbClr val="FF0000"/>
              </a:solidFill>
            </a:endParaRPr>
          </a:p>
        </p:txBody>
      </p:sp>
      <p:sp>
        <p:nvSpPr>
          <p:cNvPr id="3" name="Podnaslov 2">
            <a:extLst>
              <a:ext uri="{FF2B5EF4-FFF2-40B4-BE49-F238E27FC236}">
                <a16:creationId xmlns:a16="http://schemas.microsoft.com/office/drawing/2014/main" id="{7504076E-06FF-4287-8F8B-E2659DCA1A48}"/>
              </a:ext>
            </a:extLst>
          </p:cNvPr>
          <p:cNvSpPr>
            <a:spLocks noGrp="1"/>
          </p:cNvSpPr>
          <p:nvPr>
            <p:ph type="subTitle" idx="1"/>
          </p:nvPr>
        </p:nvSpPr>
        <p:spPr>
          <a:xfrm>
            <a:off x="1524000" y="2552369"/>
            <a:ext cx="9144000" cy="4664859"/>
          </a:xfrm>
        </p:spPr>
        <p:txBody>
          <a:bodyPr/>
          <a:lstStyle/>
          <a:p>
            <a:endParaRPr lang="sl-SI" dirty="0"/>
          </a:p>
          <a:p>
            <a:endParaRPr lang="sl-SI" dirty="0"/>
          </a:p>
          <a:p>
            <a:r>
              <a:rPr lang="sl-SI" sz="3600" dirty="0">
                <a:solidFill>
                  <a:srgbClr val="0070C0"/>
                </a:solidFill>
              </a:rPr>
              <a:t>DRUŽABNO SREČANJE </a:t>
            </a:r>
          </a:p>
          <a:p>
            <a:r>
              <a:rPr lang="sl-SI" sz="3600" dirty="0">
                <a:solidFill>
                  <a:srgbClr val="0070C0"/>
                </a:solidFill>
              </a:rPr>
              <a:t>S PIKNIKOM</a:t>
            </a:r>
          </a:p>
          <a:p>
            <a:endParaRPr lang="sl-SI" sz="3600" dirty="0">
              <a:solidFill>
                <a:srgbClr val="0070C0"/>
              </a:solidFill>
            </a:endParaRPr>
          </a:p>
          <a:p>
            <a:r>
              <a:rPr lang="sl-SI" dirty="0"/>
              <a:t>Sv. Katarina</a:t>
            </a:r>
          </a:p>
          <a:p>
            <a:r>
              <a:rPr lang="sl-SI" dirty="0"/>
              <a:t>21. Junij  2023 ob 18. uri</a:t>
            </a:r>
          </a:p>
          <a:p>
            <a:endParaRPr lang="sl-SI" dirty="0"/>
          </a:p>
        </p:txBody>
      </p:sp>
    </p:spTree>
    <p:extLst>
      <p:ext uri="{BB962C8B-B14F-4D97-AF65-F5344CB8AC3E}">
        <p14:creationId xmlns:p14="http://schemas.microsoft.com/office/powerpoint/2010/main" val="409814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B104F7-EB03-FA34-2AA1-EF630DD6233D}"/>
              </a:ext>
            </a:extLst>
          </p:cNvPr>
          <p:cNvSpPr>
            <a:spLocks noGrp="1"/>
          </p:cNvSpPr>
          <p:nvPr>
            <p:ph type="title"/>
          </p:nvPr>
        </p:nvSpPr>
        <p:spPr/>
        <p:txBody>
          <a:bodyPr/>
          <a:lstStyle/>
          <a:p>
            <a:endParaRPr lang="sl-SI"/>
          </a:p>
        </p:txBody>
      </p:sp>
      <p:pic>
        <p:nvPicPr>
          <p:cNvPr id="5" name="Označba mesta vsebine 4">
            <a:extLst>
              <a:ext uri="{FF2B5EF4-FFF2-40B4-BE49-F238E27FC236}">
                <a16:creationId xmlns:a16="http://schemas.microsoft.com/office/drawing/2014/main" id="{37B5350F-253C-15E4-6ACD-69A823A04C98}"/>
              </a:ext>
            </a:extLst>
          </p:cNvPr>
          <p:cNvPicPr>
            <a:picLocks noGrp="1" noChangeAspect="1"/>
          </p:cNvPicPr>
          <p:nvPr>
            <p:ph idx="1"/>
          </p:nvPr>
        </p:nvPicPr>
        <p:blipFill rotWithShape="1">
          <a:blip r:embed="rId2"/>
          <a:srcRect l="27318" t="18894" r="44172" b="7682"/>
          <a:stretch/>
        </p:blipFill>
        <p:spPr>
          <a:xfrm>
            <a:off x="4265503" y="715618"/>
            <a:ext cx="3987951" cy="5777258"/>
          </a:xfrm>
        </p:spPr>
      </p:pic>
    </p:spTree>
    <p:extLst>
      <p:ext uri="{BB962C8B-B14F-4D97-AF65-F5344CB8AC3E}">
        <p14:creationId xmlns:p14="http://schemas.microsoft.com/office/powerpoint/2010/main" val="260591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33DEC0-E22D-B035-9005-AB9F7DE0200A}"/>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EBDE7367-F8BC-C19B-B47F-08500428331A}"/>
              </a:ext>
            </a:extLst>
          </p:cNvPr>
          <p:cNvSpPr>
            <a:spLocks noGrp="1"/>
          </p:cNvSpPr>
          <p:nvPr>
            <p:ph idx="1"/>
          </p:nvPr>
        </p:nvSpPr>
        <p:spPr/>
        <p:txBody>
          <a:bodyPr/>
          <a:lstStyle/>
          <a:p>
            <a:endParaRPr lang="sl-SI"/>
          </a:p>
        </p:txBody>
      </p:sp>
      <p:pic>
        <p:nvPicPr>
          <p:cNvPr id="5" name="Slika 4">
            <a:extLst>
              <a:ext uri="{FF2B5EF4-FFF2-40B4-BE49-F238E27FC236}">
                <a16:creationId xmlns:a16="http://schemas.microsoft.com/office/drawing/2014/main" id="{419A20D7-60EC-8FC7-4531-D04911EED84C}"/>
              </a:ext>
            </a:extLst>
          </p:cNvPr>
          <p:cNvPicPr>
            <a:picLocks noChangeAspect="1"/>
          </p:cNvPicPr>
          <p:nvPr/>
        </p:nvPicPr>
        <p:blipFill rotWithShape="1">
          <a:blip r:embed="rId2"/>
          <a:srcRect l="27195" t="21913" r="43522" b="3768"/>
          <a:stretch/>
        </p:blipFill>
        <p:spPr>
          <a:xfrm>
            <a:off x="4618570" y="747423"/>
            <a:ext cx="3984742" cy="5688685"/>
          </a:xfrm>
          <a:prstGeom prst="rect">
            <a:avLst/>
          </a:prstGeom>
        </p:spPr>
      </p:pic>
    </p:spTree>
    <p:extLst>
      <p:ext uri="{BB962C8B-B14F-4D97-AF65-F5344CB8AC3E}">
        <p14:creationId xmlns:p14="http://schemas.microsoft.com/office/powerpoint/2010/main" val="407766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8F8594-782D-0884-694A-CEE108DCFE92}"/>
              </a:ext>
            </a:extLst>
          </p:cNvPr>
          <p:cNvSpPr>
            <a:spLocks noGrp="1"/>
          </p:cNvSpPr>
          <p:nvPr>
            <p:ph type="title"/>
          </p:nvPr>
        </p:nvSpPr>
        <p:spPr/>
        <p:txBody>
          <a:bodyPr/>
          <a:lstStyle/>
          <a:p>
            <a:endParaRPr lang="sl-SI"/>
          </a:p>
        </p:txBody>
      </p:sp>
      <p:pic>
        <p:nvPicPr>
          <p:cNvPr id="5" name="Označba mesta vsebine 4">
            <a:extLst>
              <a:ext uri="{FF2B5EF4-FFF2-40B4-BE49-F238E27FC236}">
                <a16:creationId xmlns:a16="http://schemas.microsoft.com/office/drawing/2014/main" id="{1F90796D-57DE-43A1-A890-F6B942F1ED37}"/>
              </a:ext>
            </a:extLst>
          </p:cNvPr>
          <p:cNvPicPr>
            <a:picLocks noGrp="1" noChangeAspect="1"/>
          </p:cNvPicPr>
          <p:nvPr>
            <p:ph idx="1"/>
          </p:nvPr>
        </p:nvPicPr>
        <p:blipFill rotWithShape="1">
          <a:blip r:embed="rId2"/>
          <a:srcRect l="27010" t="17250" r="43387" b="8927"/>
          <a:stretch/>
        </p:blipFill>
        <p:spPr>
          <a:xfrm>
            <a:off x="4010107" y="763399"/>
            <a:ext cx="4171785" cy="5852087"/>
          </a:xfrm>
        </p:spPr>
      </p:pic>
    </p:spTree>
    <p:extLst>
      <p:ext uri="{BB962C8B-B14F-4D97-AF65-F5344CB8AC3E}">
        <p14:creationId xmlns:p14="http://schemas.microsoft.com/office/powerpoint/2010/main" val="352718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047004-4555-DB5D-3B8D-56EE8AA824E2}"/>
              </a:ext>
            </a:extLst>
          </p:cNvPr>
          <p:cNvSpPr>
            <a:spLocks noGrp="1"/>
          </p:cNvSpPr>
          <p:nvPr>
            <p:ph type="title"/>
          </p:nvPr>
        </p:nvSpPr>
        <p:spPr/>
        <p:txBody>
          <a:bodyPr>
            <a:normAutofit fontScale="90000"/>
          </a:bodyPr>
          <a:lstStyle/>
          <a:p>
            <a:r>
              <a:rPr lang="sl-SI" b="1" dirty="0">
                <a:solidFill>
                  <a:srgbClr val="FF0000"/>
                </a:solidFill>
              </a:rPr>
              <a:t>                  2. Podelitev priznanj </a:t>
            </a:r>
            <a:br>
              <a:rPr lang="sl-SI" b="1" dirty="0">
                <a:solidFill>
                  <a:srgbClr val="FF0000"/>
                </a:solidFill>
              </a:rPr>
            </a:br>
            <a:r>
              <a:rPr lang="sl-SI" b="1" dirty="0">
                <a:solidFill>
                  <a:srgbClr val="FF0000"/>
                </a:solidFill>
              </a:rPr>
              <a:t>Društva upokojencev in starejših občanov Ankarana</a:t>
            </a:r>
            <a:endParaRPr lang="sl-SI" dirty="0"/>
          </a:p>
        </p:txBody>
      </p:sp>
      <p:sp>
        <p:nvSpPr>
          <p:cNvPr id="3" name="Označba mesta vsebine 2">
            <a:extLst>
              <a:ext uri="{FF2B5EF4-FFF2-40B4-BE49-F238E27FC236}">
                <a16:creationId xmlns:a16="http://schemas.microsoft.com/office/drawing/2014/main" id="{8857662A-F06C-0B3E-2AB3-4B95C25C6E01}"/>
              </a:ext>
            </a:extLst>
          </p:cNvPr>
          <p:cNvSpPr>
            <a:spLocks noGrp="1"/>
          </p:cNvSpPr>
          <p:nvPr>
            <p:ph idx="1"/>
          </p:nvPr>
        </p:nvSpPr>
        <p:spPr/>
        <p:txBody>
          <a:bodyPr>
            <a:normAutofit lnSpcReduction="10000"/>
          </a:bodyPr>
          <a:lstStyle/>
          <a:p>
            <a:r>
              <a:rPr lang="sl-SI" dirty="0"/>
              <a:t>                                                </a:t>
            </a:r>
          </a:p>
          <a:p>
            <a:r>
              <a:rPr lang="sl-SI" dirty="0"/>
              <a:t>                                                    </a:t>
            </a:r>
            <a:r>
              <a:rPr lang="sl-SI" dirty="0">
                <a:solidFill>
                  <a:srgbClr val="0070C0"/>
                </a:solidFill>
              </a:rPr>
              <a:t>ZAHVALO</a:t>
            </a:r>
          </a:p>
          <a:p>
            <a:endParaRPr lang="sl-SI" dirty="0"/>
          </a:p>
          <a:p>
            <a:r>
              <a:rPr lang="sl-SI" dirty="0"/>
              <a:t> za dolgoletno medsebojno uspešno sodelovanje  in finančno podporo društvu pri reševanju problematike upokojencev in starejših občanov Ankarana ter učinkovito reševanje problematike starejših med covid epidemijo, prejme</a:t>
            </a:r>
          </a:p>
          <a:p>
            <a:endParaRPr lang="sl-SI" dirty="0"/>
          </a:p>
          <a:p>
            <a:r>
              <a:rPr lang="sl-SI" dirty="0"/>
              <a:t>                                          </a:t>
            </a:r>
            <a:r>
              <a:rPr lang="sl-SI" sz="4400" dirty="0">
                <a:solidFill>
                  <a:srgbClr val="0070C0"/>
                </a:solidFill>
              </a:rPr>
              <a:t>OBČINA ANKARAN</a:t>
            </a:r>
          </a:p>
        </p:txBody>
      </p:sp>
    </p:spTree>
    <p:extLst>
      <p:ext uri="{BB962C8B-B14F-4D97-AF65-F5344CB8AC3E}">
        <p14:creationId xmlns:p14="http://schemas.microsoft.com/office/powerpoint/2010/main" val="48570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9899DE-2BC4-D550-F9B1-C46983FD3C97}"/>
              </a:ext>
            </a:extLst>
          </p:cNvPr>
          <p:cNvSpPr>
            <a:spLocks noGrp="1"/>
          </p:cNvSpPr>
          <p:nvPr>
            <p:ph type="title"/>
          </p:nvPr>
        </p:nvSpPr>
        <p:spPr/>
        <p:txBody>
          <a:bodyPr/>
          <a:lstStyle/>
          <a:p>
            <a:endParaRPr lang="sl-SI"/>
          </a:p>
        </p:txBody>
      </p:sp>
      <p:pic>
        <p:nvPicPr>
          <p:cNvPr id="5" name="Označba mesta vsebine 4">
            <a:extLst>
              <a:ext uri="{FF2B5EF4-FFF2-40B4-BE49-F238E27FC236}">
                <a16:creationId xmlns:a16="http://schemas.microsoft.com/office/drawing/2014/main" id="{288D74D0-8F0E-C172-B214-7E9EB51796F9}"/>
              </a:ext>
            </a:extLst>
          </p:cNvPr>
          <p:cNvPicPr>
            <a:picLocks noGrp="1" noChangeAspect="1"/>
          </p:cNvPicPr>
          <p:nvPr>
            <p:ph idx="1"/>
          </p:nvPr>
        </p:nvPicPr>
        <p:blipFill rotWithShape="1">
          <a:blip r:embed="rId2"/>
          <a:srcRect l="27113" t="10671" r="43593" b="15322"/>
          <a:stretch/>
        </p:blipFill>
        <p:spPr>
          <a:xfrm>
            <a:off x="4119553" y="620362"/>
            <a:ext cx="3952894" cy="5617275"/>
          </a:xfrm>
        </p:spPr>
      </p:pic>
    </p:spTree>
    <p:extLst>
      <p:ext uri="{BB962C8B-B14F-4D97-AF65-F5344CB8AC3E}">
        <p14:creationId xmlns:p14="http://schemas.microsoft.com/office/powerpoint/2010/main" val="222345267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3292</Words>
  <Application>Microsoft Office PowerPoint</Application>
  <PresentationFormat>Širokozaslonsko</PresentationFormat>
  <Paragraphs>313</Paragraphs>
  <Slides>46</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46</vt:i4>
      </vt:variant>
    </vt:vector>
  </HeadingPairs>
  <TitlesOfParts>
    <vt:vector size="54" baseType="lpstr">
      <vt:lpstr>Arial</vt:lpstr>
      <vt:lpstr>Arial Narrow</vt:lpstr>
      <vt:lpstr>Calibri</vt:lpstr>
      <vt:lpstr>Calibri Light</vt:lpstr>
      <vt:lpstr>Republika</vt:lpstr>
      <vt:lpstr>Tahoma</vt:lpstr>
      <vt:lpstr>Times New Roman</vt:lpstr>
      <vt:lpstr>Officeova tema</vt:lpstr>
      <vt:lpstr>PowerPointova predstavitev</vt:lpstr>
      <vt:lpstr>             Otvoritev družabnega srečanja</vt:lpstr>
      <vt:lpstr>PowerPointova predstavitev</vt:lpstr>
      <vt:lpstr>                       2. Podelitev priznanj  Društva upokojencev in starejših občanov Ankarana</vt:lpstr>
      <vt:lpstr>PowerPointova predstavitev</vt:lpstr>
      <vt:lpstr>PowerPointova predstavitev</vt:lpstr>
      <vt:lpstr>PowerPointova predstavitev</vt:lpstr>
      <vt:lpstr>                  2. Podelitev priznanj  Društva upokojencev in starejših občanov Ankarana</vt:lpstr>
      <vt:lpstr>PowerPointova predstavitev</vt:lpstr>
      <vt:lpstr>                            3. Občni zbor   Društva upokojencev in starejših občanov Ankaran</vt:lpstr>
      <vt:lpstr>                         3. Občni zbor   Društva upokojencev in starejših občanov Ankaran</vt:lpstr>
      <vt:lpstr>PowerPointova predstavitev</vt:lpstr>
      <vt:lpstr>PowerPointova predstavitev</vt:lpstr>
      <vt:lpstr>          Poslovnik občnega zbora</vt:lpstr>
      <vt:lpstr>2.OBRAVNAVA IN SPREJEM POSLOVNIK  O DELU OBČNEGA ZBORA</vt:lpstr>
      <vt:lpstr>2. OBRAVNAVA IN SPREJEM POSLOVNIK O DELU OBČNEGA ZBORA</vt:lpstr>
      <vt:lpstr>PowerPointova predstavitev</vt:lpstr>
      <vt:lpstr>PowerPointova predstavitev</vt:lpstr>
      <vt:lpstr>                                   SKLEP:</vt:lpstr>
      <vt:lpstr>POTEK OBČNEGA ZBORA  2.-Volitve nadomestnih članov Nadzornega odbora </vt:lpstr>
      <vt:lpstr>                                      SKLEP:</vt:lpstr>
      <vt:lpstr>PowerPointova predstavitev</vt:lpstr>
      <vt:lpstr>PowerPointova predstavitev</vt:lpstr>
      <vt:lpstr>PowerPointova predstavitev</vt:lpstr>
      <vt:lpstr>1. Predlog  sklepa:</vt:lpstr>
      <vt:lpstr>2. Predlog  sklepa:</vt:lpstr>
      <vt:lpstr>3. Predlog  sklepa:</vt:lpstr>
      <vt:lpstr>PowerPointova predstavitev</vt:lpstr>
      <vt:lpstr>PowerPointova predstavitev</vt:lpstr>
      <vt:lpstr>PowerPointova predstavitev</vt:lpstr>
      <vt:lpstr>PowerPointova predstavitev</vt:lpstr>
      <vt:lpstr>PowerPointova predstavitev</vt:lpstr>
      <vt:lpstr>2. Socialna in zdravstvena dejavnost za starejše  (700 eur/2800)</vt:lpstr>
      <vt:lpstr>PowerPointova predstavitev</vt:lpstr>
      <vt:lpstr>PowerPointova predstavitev</vt:lpstr>
      <vt:lpstr>PowerPointova predstavitev</vt:lpstr>
      <vt:lpstr>PowerPointova predstavitev</vt:lpstr>
      <vt:lpstr>PowerPointova predstavitev</vt:lpstr>
      <vt:lpstr>4. Šport in rekreacija starejših (1500€/</vt:lpstr>
      <vt:lpstr>PowerPointova predstavitev</vt:lpstr>
      <vt:lpstr>PowerPointova predstavitev</vt:lpstr>
      <vt:lpstr>5. Družabna srečanja in strokovne ekskurzije ter ročna dela  (3000/7.100</vt:lpstr>
      <vt:lpstr>Program strokovnih ekskurzij, društvenih izletov in praznovanj v letu 2023</vt:lpstr>
      <vt:lpstr>  6. Razno</vt:lpstr>
      <vt:lpstr>Društvo upokojencev in starejših občanov Ankarana</vt:lpstr>
      <vt:lpstr>                 Društvo upokojencev in starejših občanov Ankaran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VOLIVNI OBČNI ZBOR DRUŠTVA UPOKOVENCEV ANKARAN</dc:title>
  <dc:creator>Tata</dc:creator>
  <cp:lastModifiedBy>Tata</cp:lastModifiedBy>
  <cp:revision>79</cp:revision>
  <dcterms:created xsi:type="dcterms:W3CDTF">2022-04-12T18:05:35Z</dcterms:created>
  <dcterms:modified xsi:type="dcterms:W3CDTF">2024-12-24T10:31:33Z</dcterms:modified>
</cp:coreProperties>
</file>