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6" r:id="rId5"/>
    <p:sldId id="262" r:id="rId6"/>
    <p:sldId id="258" r:id="rId7"/>
    <p:sldId id="263" r:id="rId8"/>
    <p:sldId id="261" r:id="rId9"/>
    <p:sldId id="267" r:id="rId10"/>
    <p:sldId id="268" r:id="rId11"/>
    <p:sldId id="269" r:id="rId12"/>
    <p:sldId id="270" r:id="rId13"/>
    <p:sldId id="265" r:id="rId14"/>
    <p:sldId id="260" r:id="rId15"/>
    <p:sldId id="273" r:id="rId16"/>
    <p:sldId id="274" r:id="rId17"/>
    <p:sldId id="271" r:id="rId18"/>
    <p:sldId id="272" r:id="rId19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58" y="3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E8B3472-6B79-4043-A53B-8EE515AA24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974D9E9D-1FA0-4C49-8C6B-276B2EB28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171FD9D9-3C16-45B2-889E-782D4E5E4A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C9BE-7FA2-47DC-BD29-CFFBD551F1F5}" type="datetimeFigureOut">
              <a:rPr lang="sl-SI" smtClean="0"/>
              <a:t>16. 03. 2023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A6EB6E2D-F4C6-4FB4-8A43-454D929FA0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917B27D9-7D35-4A65-9A63-6B7E0868C0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7141-D400-4A31-9DBB-122A9333ED8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658524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5F21015-F593-41EE-89B1-B4D354E4A1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D4B63363-49B6-4A5F-835A-C36768C4AF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013282FF-F219-455B-9DC7-5B2E3E286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C9BE-7FA2-47DC-BD29-CFFBD551F1F5}" type="datetimeFigureOut">
              <a:rPr lang="sl-SI" smtClean="0"/>
              <a:t>16. 03. 2023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78AA6505-1748-4E3B-AFCB-FAFD30C96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CD05DB2A-0870-4ED6-9338-EFB11800A2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7141-D400-4A31-9DBB-122A9333ED8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83060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>
            <a:extLst>
              <a:ext uri="{FF2B5EF4-FFF2-40B4-BE49-F238E27FC236}">
                <a16:creationId xmlns:a16="http://schemas.microsoft.com/office/drawing/2014/main" id="{00887B04-7268-4410-AD4C-6FC38AF8E95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ABC47F58-6F7E-4874-B4B9-9A2461ECB1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65E91427-7606-4A73-ACEA-6C492AEF7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C9BE-7FA2-47DC-BD29-CFFBD551F1F5}" type="datetimeFigureOut">
              <a:rPr lang="sl-SI" smtClean="0"/>
              <a:t>16. 03. 2023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B997D8EF-9AE7-4EDD-BDE7-7342B3D0FE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0C46AEC4-03EF-4AE2-A6B6-6295F5E585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7141-D400-4A31-9DBB-122A9333ED8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160200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13B46D4-89D9-4AB0-90A5-FBF9C10969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C0D88B21-AA5C-4399-BF63-FDAEE537F4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E2EF73BD-6563-4C67-ABC0-D581D4F0C5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C9BE-7FA2-47DC-BD29-CFFBD551F1F5}" type="datetimeFigureOut">
              <a:rPr lang="sl-SI" smtClean="0"/>
              <a:t>16. 03. 2023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57D1C4D5-A9CE-40CA-990D-4AA5305A71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9613600A-A5AA-48AD-A570-0A6A7D9606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7141-D400-4A31-9DBB-122A9333ED8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512389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E56D544-102D-489D-88BF-A91D489AFA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BFE75F1B-0714-412A-9984-00F9EC7072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F649F12C-A388-420F-A92B-A2A57555BD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C9BE-7FA2-47DC-BD29-CFFBD551F1F5}" type="datetimeFigureOut">
              <a:rPr lang="sl-SI" smtClean="0"/>
              <a:t>16. 03. 2023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527133FC-6211-4E6E-AC2B-82FCF8E287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E01C7032-9969-42A1-B22D-9705641FA2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7141-D400-4A31-9DBB-122A9333ED8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659294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F1AEA33-6B3A-49FF-9EBE-5394050176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F0AAF491-148F-494E-B0EF-1DFA6D4F80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57508EE3-1DFC-475B-8621-5818CD367E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FDB54C2F-6A41-4842-9DC2-79FAF1DBF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C9BE-7FA2-47DC-BD29-CFFBD551F1F5}" type="datetimeFigureOut">
              <a:rPr lang="sl-SI" smtClean="0"/>
              <a:t>16. 03. 2023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6725E432-D996-4B24-81E5-38BCE6CDE3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79B18EF9-BBC8-4368-A705-CB82C728EE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7141-D400-4A31-9DBB-122A9333ED8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99811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D488B7E-B7E3-4EEF-BCF2-C3F122CC8A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4804360D-239A-4785-9BEB-6726B220D0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A6A3651A-F07E-4CA6-9672-3ACA1E689B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646CDEC4-D859-4817-81A7-31BDF192BC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1E90C725-04B5-4E0B-92AB-5E40C5BF06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>
            <a:extLst>
              <a:ext uri="{FF2B5EF4-FFF2-40B4-BE49-F238E27FC236}">
                <a16:creationId xmlns:a16="http://schemas.microsoft.com/office/drawing/2014/main" id="{5E0BFD91-BDB0-4199-AAC9-5E67FB9141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C9BE-7FA2-47DC-BD29-CFFBD551F1F5}" type="datetimeFigureOut">
              <a:rPr lang="sl-SI" smtClean="0"/>
              <a:t>16. 03. 2023</a:t>
            </a:fld>
            <a:endParaRPr lang="sl-SI"/>
          </a:p>
        </p:txBody>
      </p:sp>
      <p:sp>
        <p:nvSpPr>
          <p:cNvPr id="8" name="Označba mesta noge 7">
            <a:extLst>
              <a:ext uri="{FF2B5EF4-FFF2-40B4-BE49-F238E27FC236}">
                <a16:creationId xmlns:a16="http://schemas.microsoft.com/office/drawing/2014/main" id="{9FBEBC1E-1FB2-47DB-8A58-94138B3C6D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>
            <a:extLst>
              <a:ext uri="{FF2B5EF4-FFF2-40B4-BE49-F238E27FC236}">
                <a16:creationId xmlns:a16="http://schemas.microsoft.com/office/drawing/2014/main" id="{6C36BA28-ABE8-4A37-A8C7-A927A8DEC1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7141-D400-4A31-9DBB-122A9333ED8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279871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C08C359-E48B-4D2B-AA81-51AFF2BA0D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207588E6-0D0E-4827-954A-8F0774EF30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C9BE-7FA2-47DC-BD29-CFFBD551F1F5}" type="datetimeFigureOut">
              <a:rPr lang="sl-SI" smtClean="0"/>
              <a:t>16. 03. 2023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F7F52711-A7E9-46C2-9D41-2F08BA0D0F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D0BBFEAC-2BBE-417A-86AC-67AC5BDF79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7141-D400-4A31-9DBB-122A9333ED8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319864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>
            <a:extLst>
              <a:ext uri="{FF2B5EF4-FFF2-40B4-BE49-F238E27FC236}">
                <a16:creationId xmlns:a16="http://schemas.microsoft.com/office/drawing/2014/main" id="{7C8D6F26-CB1F-4B14-9353-FB0D88E6E1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C9BE-7FA2-47DC-BD29-CFFBD551F1F5}" type="datetimeFigureOut">
              <a:rPr lang="sl-SI" smtClean="0"/>
              <a:t>16. 03. 2023</a:t>
            </a:fld>
            <a:endParaRPr lang="sl-SI"/>
          </a:p>
        </p:txBody>
      </p:sp>
      <p:sp>
        <p:nvSpPr>
          <p:cNvPr id="3" name="Označba mesta noge 2">
            <a:extLst>
              <a:ext uri="{FF2B5EF4-FFF2-40B4-BE49-F238E27FC236}">
                <a16:creationId xmlns:a16="http://schemas.microsoft.com/office/drawing/2014/main" id="{BF2F812E-6E62-4E00-A0B5-481CA5E846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AE31EE7C-6898-44EC-9108-BA219C87EB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7141-D400-4A31-9DBB-122A9333ED8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481028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AF20FFE-2423-435F-A219-3762DE81FC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5A0B335C-6012-43D2-9771-10B69157AD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86891833-E990-41BB-842B-D9D97451D9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33B0F4BD-94E9-4398-82B1-C21A639D8F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C9BE-7FA2-47DC-BD29-CFFBD551F1F5}" type="datetimeFigureOut">
              <a:rPr lang="sl-SI" smtClean="0"/>
              <a:t>16. 03. 2023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9F815D40-3878-4E61-8F1F-A2DFD7CE22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5C4C6918-6423-4219-84CE-3F5091F87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7141-D400-4A31-9DBB-122A9333ED8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236785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B77394D-08C9-44F0-BFF2-981F043869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slike 2">
            <a:extLst>
              <a:ext uri="{FF2B5EF4-FFF2-40B4-BE49-F238E27FC236}">
                <a16:creationId xmlns:a16="http://schemas.microsoft.com/office/drawing/2014/main" id="{01D888A7-391A-4CB6-9017-054C4477FB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BFCB95EF-78E4-496F-A0F3-90FDF91096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F7316C4A-FB39-42A0-BDE5-A12C78CECB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C9BE-7FA2-47DC-BD29-CFFBD551F1F5}" type="datetimeFigureOut">
              <a:rPr lang="sl-SI" smtClean="0"/>
              <a:t>16. 03. 2023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58F96308-B114-4525-8548-A74C97F28C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464A7504-581A-40B8-8857-39805E892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7141-D400-4A31-9DBB-122A9333ED8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72948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>
            <a:extLst>
              <a:ext uri="{FF2B5EF4-FFF2-40B4-BE49-F238E27FC236}">
                <a16:creationId xmlns:a16="http://schemas.microsoft.com/office/drawing/2014/main" id="{2A05F12F-7F33-4991-A0CF-59774D5962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0DA8C7CC-2793-40F7-81AE-7AC583BFC9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E531E17D-D604-44BC-8EFF-7519AD64ED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0C9BE-7FA2-47DC-BD29-CFFBD551F1F5}" type="datetimeFigureOut">
              <a:rPr lang="sl-SI" smtClean="0"/>
              <a:t>16. 03. 2023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08B73107-01EA-443C-B545-51B6E0DE40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A19F5D59-0B8F-429A-97F8-A80FFA8064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87141-D400-4A31-9DBB-122A9333ED8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33118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7A61C3F-2A89-4F96-9DE9-0704A16283F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/>
              <a:t>DEMOGRAFIJA </a:t>
            </a:r>
            <a:br>
              <a:rPr lang="sl-SI" dirty="0"/>
            </a:br>
            <a:r>
              <a:rPr lang="sl-SI" dirty="0"/>
              <a:t>ANKARANA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325C1050-4EC1-4FA5-8C41-D1D14FC104E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l-SI" dirty="0"/>
              <a:t>Konferenčna dvorana Hotela Adria Ankaran</a:t>
            </a:r>
          </a:p>
          <a:p>
            <a:r>
              <a:rPr lang="sl-SI"/>
              <a:t>20.4.2022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5503701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06AE96CC-9FE8-4C60-9C75-F405FC38FB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6549967"/>
              </p:ext>
            </p:extLst>
          </p:nvPr>
        </p:nvGraphicFramePr>
        <p:xfrm>
          <a:off x="0" y="871023"/>
          <a:ext cx="11985674" cy="3124200"/>
        </p:xfrm>
        <a:graphic>
          <a:graphicData uri="http://schemas.openxmlformats.org/drawingml/2006/table">
            <a:tbl>
              <a:tblPr/>
              <a:tblGrid>
                <a:gridCol w="1819254">
                  <a:extLst>
                    <a:ext uri="{9D8B030D-6E8A-4147-A177-3AD203B41FA5}">
                      <a16:colId xmlns:a16="http://schemas.microsoft.com/office/drawing/2014/main" val="1222781397"/>
                    </a:ext>
                  </a:extLst>
                </a:gridCol>
                <a:gridCol w="1016642">
                  <a:extLst>
                    <a:ext uri="{9D8B030D-6E8A-4147-A177-3AD203B41FA5}">
                      <a16:colId xmlns:a16="http://schemas.microsoft.com/office/drawing/2014/main" val="1118558325"/>
                    </a:ext>
                  </a:extLst>
                </a:gridCol>
                <a:gridCol w="1016642">
                  <a:extLst>
                    <a:ext uri="{9D8B030D-6E8A-4147-A177-3AD203B41FA5}">
                      <a16:colId xmlns:a16="http://schemas.microsoft.com/office/drawing/2014/main" val="1579017169"/>
                    </a:ext>
                  </a:extLst>
                </a:gridCol>
                <a:gridCol w="1016642">
                  <a:extLst>
                    <a:ext uri="{9D8B030D-6E8A-4147-A177-3AD203B41FA5}">
                      <a16:colId xmlns:a16="http://schemas.microsoft.com/office/drawing/2014/main" val="1132880239"/>
                    </a:ext>
                  </a:extLst>
                </a:gridCol>
                <a:gridCol w="1016642">
                  <a:extLst>
                    <a:ext uri="{9D8B030D-6E8A-4147-A177-3AD203B41FA5}">
                      <a16:colId xmlns:a16="http://schemas.microsoft.com/office/drawing/2014/main" val="2869552288"/>
                    </a:ext>
                  </a:extLst>
                </a:gridCol>
                <a:gridCol w="1016642">
                  <a:extLst>
                    <a:ext uri="{9D8B030D-6E8A-4147-A177-3AD203B41FA5}">
                      <a16:colId xmlns:a16="http://schemas.microsoft.com/office/drawing/2014/main" val="2664371176"/>
                    </a:ext>
                  </a:extLst>
                </a:gridCol>
                <a:gridCol w="1016642">
                  <a:extLst>
                    <a:ext uri="{9D8B030D-6E8A-4147-A177-3AD203B41FA5}">
                      <a16:colId xmlns:a16="http://schemas.microsoft.com/office/drawing/2014/main" val="1824177524"/>
                    </a:ext>
                  </a:extLst>
                </a:gridCol>
                <a:gridCol w="1016642">
                  <a:extLst>
                    <a:ext uri="{9D8B030D-6E8A-4147-A177-3AD203B41FA5}">
                      <a16:colId xmlns:a16="http://schemas.microsoft.com/office/drawing/2014/main" val="922521914"/>
                    </a:ext>
                  </a:extLst>
                </a:gridCol>
                <a:gridCol w="1016642">
                  <a:extLst>
                    <a:ext uri="{9D8B030D-6E8A-4147-A177-3AD203B41FA5}">
                      <a16:colId xmlns:a16="http://schemas.microsoft.com/office/drawing/2014/main" val="1701256272"/>
                    </a:ext>
                  </a:extLst>
                </a:gridCol>
                <a:gridCol w="1016642">
                  <a:extLst>
                    <a:ext uri="{9D8B030D-6E8A-4147-A177-3AD203B41FA5}">
                      <a16:colId xmlns:a16="http://schemas.microsoft.com/office/drawing/2014/main" val="411119206"/>
                    </a:ext>
                  </a:extLst>
                </a:gridCol>
                <a:gridCol w="1016642">
                  <a:extLst>
                    <a:ext uri="{9D8B030D-6E8A-4147-A177-3AD203B41FA5}">
                      <a16:colId xmlns:a16="http://schemas.microsoft.com/office/drawing/2014/main" val="137501219"/>
                    </a:ext>
                  </a:extLst>
                </a:gridCol>
              </a:tblGrid>
              <a:tr h="367906">
                <a:tc rowSpan="2">
                  <a:txBody>
                    <a:bodyPr/>
                    <a:lstStyle/>
                    <a:p>
                      <a:pPr algn="ctr" fontAlgn="base"/>
                      <a:r>
                        <a:rPr lang="sl-SI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E1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base"/>
                      <a:r>
                        <a:rPr lang="sl-SI" b="1">
                          <a:effectLst/>
                          <a:latin typeface="Arial" panose="020B0604020202020204" pitchFamily="34" charset="0"/>
                        </a:rPr>
                        <a:t>2018</a:t>
                      </a:r>
                    </a:p>
                  </a:txBody>
                  <a:tcPr marL="95250" marR="47625" marT="47625" marB="47625" anchor="ctr">
                    <a:lnL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base"/>
                      <a:r>
                        <a:rPr lang="sl-SI" b="1">
                          <a:effectLst/>
                          <a:latin typeface="Arial" panose="020B0604020202020204" pitchFamily="34" charset="0"/>
                        </a:rPr>
                        <a:t>2021</a:t>
                      </a:r>
                    </a:p>
                  </a:txBody>
                  <a:tcPr marL="95250" marR="47625" marT="47625" marB="47625" anchor="ctr">
                    <a:lnL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6184512"/>
                  </a:ext>
                </a:extLst>
              </a:tr>
              <a:tr h="2006416"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sl-SI" b="1">
                          <a:effectLst/>
                          <a:latin typeface="Arial" panose="020B0604020202020204" pitchFamily="34" charset="0"/>
                        </a:rPr>
                        <a:t>Družine - SKUPAJ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sl-SI" b="1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Družine brez otrok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sl-SI" b="1">
                          <a:effectLst/>
                          <a:latin typeface="Arial" panose="020B0604020202020204" pitchFamily="34" charset="0"/>
                        </a:rPr>
                        <a:t>Družine z otroki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sl-SI" b="1">
                          <a:effectLst/>
                          <a:latin typeface="Arial" panose="020B0604020202020204" pitchFamily="34" charset="0"/>
                        </a:rPr>
                        <a:t>Povprečno število otrok v vseh družinah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sl-SI" b="1">
                          <a:effectLst/>
                          <a:latin typeface="Arial" panose="020B0604020202020204" pitchFamily="34" charset="0"/>
                        </a:rPr>
                        <a:t>Povprečno število otrok v družinah z otroki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sl-SI" b="1">
                          <a:effectLst/>
                          <a:latin typeface="Arial" panose="020B0604020202020204" pitchFamily="34" charset="0"/>
                        </a:rPr>
                        <a:t>Družine - SKUPAJ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sl-SI" b="1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Družine brez otrok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sl-SI" b="1" dirty="0">
                          <a:effectLst/>
                          <a:latin typeface="Arial" panose="020B0604020202020204" pitchFamily="34" charset="0"/>
                        </a:rPr>
                        <a:t>Družine z otroki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sl-SI" b="1">
                          <a:effectLst/>
                          <a:latin typeface="Arial" panose="020B0604020202020204" pitchFamily="34" charset="0"/>
                        </a:rPr>
                        <a:t>Povprečno število otrok v vseh družinah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sl-SI" b="1">
                          <a:effectLst/>
                          <a:latin typeface="Arial" panose="020B0604020202020204" pitchFamily="34" charset="0"/>
                        </a:rPr>
                        <a:t>Povprečno število otrok v družinah z otroki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55170286"/>
                  </a:ext>
                </a:extLst>
              </a:tr>
              <a:tr h="735812">
                <a:tc>
                  <a:txBody>
                    <a:bodyPr/>
                    <a:lstStyle/>
                    <a:p>
                      <a:pPr algn="l" fontAlgn="ctr"/>
                      <a:r>
                        <a:rPr lang="sl-SI" b="1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Ankaran/Ancarano</a:t>
                      </a:r>
                    </a:p>
                  </a:txBody>
                  <a:tcPr marL="95250" marR="95250" marT="95250" marB="95250" anchor="ctr">
                    <a:lnL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ase"/>
                      <a:r>
                        <a:rPr lang="sl-SI" b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927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ase"/>
                      <a:r>
                        <a:rPr lang="sl-SI" b="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281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ase"/>
                      <a:r>
                        <a:rPr lang="sl-SI" b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646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ase"/>
                      <a:r>
                        <a:rPr lang="sl-SI" b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1,01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ase"/>
                      <a:r>
                        <a:rPr lang="sl-SI" b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1,44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ase"/>
                      <a:r>
                        <a:rPr lang="sl-SI" b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921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ase"/>
                      <a:r>
                        <a:rPr lang="sl-SI" b="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309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ase"/>
                      <a:r>
                        <a:rPr lang="sl-SI" b="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612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ase"/>
                      <a:r>
                        <a:rPr lang="sl-SI" b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0,96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ase"/>
                      <a:r>
                        <a:rPr lang="sl-SI" b="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1,44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6B6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1835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15794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5768881B-A9AE-4391-A37B-EB7417D046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8677043"/>
              </p:ext>
            </p:extLst>
          </p:nvPr>
        </p:nvGraphicFramePr>
        <p:xfrm>
          <a:off x="163773" y="354844"/>
          <a:ext cx="10998624" cy="2764155"/>
        </p:xfrm>
        <a:graphic>
          <a:graphicData uri="http://schemas.openxmlformats.org/drawingml/2006/table">
            <a:tbl>
              <a:tblPr/>
              <a:tblGrid>
                <a:gridCol w="1374828">
                  <a:extLst>
                    <a:ext uri="{9D8B030D-6E8A-4147-A177-3AD203B41FA5}">
                      <a16:colId xmlns:a16="http://schemas.microsoft.com/office/drawing/2014/main" val="140876098"/>
                    </a:ext>
                  </a:extLst>
                </a:gridCol>
                <a:gridCol w="1374828">
                  <a:extLst>
                    <a:ext uri="{9D8B030D-6E8A-4147-A177-3AD203B41FA5}">
                      <a16:colId xmlns:a16="http://schemas.microsoft.com/office/drawing/2014/main" val="988811394"/>
                    </a:ext>
                  </a:extLst>
                </a:gridCol>
                <a:gridCol w="1374828">
                  <a:extLst>
                    <a:ext uri="{9D8B030D-6E8A-4147-A177-3AD203B41FA5}">
                      <a16:colId xmlns:a16="http://schemas.microsoft.com/office/drawing/2014/main" val="3080113428"/>
                    </a:ext>
                  </a:extLst>
                </a:gridCol>
                <a:gridCol w="1374828">
                  <a:extLst>
                    <a:ext uri="{9D8B030D-6E8A-4147-A177-3AD203B41FA5}">
                      <a16:colId xmlns:a16="http://schemas.microsoft.com/office/drawing/2014/main" val="3355842829"/>
                    </a:ext>
                  </a:extLst>
                </a:gridCol>
                <a:gridCol w="1374828">
                  <a:extLst>
                    <a:ext uri="{9D8B030D-6E8A-4147-A177-3AD203B41FA5}">
                      <a16:colId xmlns:a16="http://schemas.microsoft.com/office/drawing/2014/main" val="3719202299"/>
                    </a:ext>
                  </a:extLst>
                </a:gridCol>
                <a:gridCol w="1374828">
                  <a:extLst>
                    <a:ext uri="{9D8B030D-6E8A-4147-A177-3AD203B41FA5}">
                      <a16:colId xmlns:a16="http://schemas.microsoft.com/office/drawing/2014/main" val="2393602774"/>
                    </a:ext>
                  </a:extLst>
                </a:gridCol>
                <a:gridCol w="1374828">
                  <a:extLst>
                    <a:ext uri="{9D8B030D-6E8A-4147-A177-3AD203B41FA5}">
                      <a16:colId xmlns:a16="http://schemas.microsoft.com/office/drawing/2014/main" val="3130113097"/>
                    </a:ext>
                  </a:extLst>
                </a:gridCol>
                <a:gridCol w="1374828">
                  <a:extLst>
                    <a:ext uri="{9D8B030D-6E8A-4147-A177-3AD203B41FA5}">
                      <a16:colId xmlns:a16="http://schemas.microsoft.com/office/drawing/2014/main" val="494944302"/>
                    </a:ext>
                  </a:extLst>
                </a:gridCol>
              </a:tblGrid>
              <a:tr h="356554">
                <a:tc gridSpan="8">
                  <a:txBody>
                    <a:bodyPr/>
                    <a:lstStyle/>
                    <a:p>
                      <a:pPr algn="l" fontAlgn="base"/>
                      <a:r>
                        <a:rPr lang="it-IT" b="1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Družine po: OBČINE, LETO , TIP DRUŽINE</a:t>
                      </a:r>
                    </a:p>
                  </a:txBody>
                  <a:tcPr marR="47625" marT="1428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2292997"/>
                  </a:ext>
                </a:extLst>
              </a:tr>
              <a:tr h="284656">
                <a:tc rowSpan="2">
                  <a:txBody>
                    <a:bodyPr/>
                    <a:lstStyle/>
                    <a:p>
                      <a:pPr algn="ctr" fontAlgn="base"/>
                      <a:r>
                        <a:rPr lang="sl-SI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E1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 fontAlgn="base"/>
                      <a:r>
                        <a:rPr lang="sl-SI" b="1">
                          <a:effectLst/>
                          <a:latin typeface="Arial" panose="020B0604020202020204" pitchFamily="34" charset="0"/>
                        </a:rPr>
                        <a:t>2015</a:t>
                      </a:r>
                    </a:p>
                  </a:txBody>
                  <a:tcPr marL="95250" marR="47625" marT="47625" marB="47625" anchor="ctr">
                    <a:lnL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7294373"/>
                  </a:ext>
                </a:extLst>
              </a:tr>
              <a:tr h="918529"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sl-SI" b="1">
                          <a:effectLst/>
                          <a:latin typeface="Arial" panose="020B0604020202020204" pitchFamily="34" charset="0"/>
                        </a:rPr>
                        <a:t>Družine - SKUPAJ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sl-SI" b="1">
                          <a:effectLst/>
                          <a:latin typeface="Arial" panose="020B0604020202020204" pitchFamily="34" charset="0"/>
                        </a:rPr>
                        <a:t>Zakonski par brez otrok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sl-SI" b="1">
                          <a:effectLst/>
                          <a:latin typeface="Arial" panose="020B0604020202020204" pitchFamily="34" charset="0"/>
                        </a:rPr>
                        <a:t>Zakonski par z otroki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sl-SI" b="1">
                          <a:effectLst/>
                          <a:latin typeface="Arial" panose="020B0604020202020204" pitchFamily="34" charset="0"/>
                        </a:rPr>
                        <a:t>Mati z otroki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sl-SI" b="1">
                          <a:effectLst/>
                          <a:latin typeface="Arial" panose="020B0604020202020204" pitchFamily="34" charset="0"/>
                        </a:rPr>
                        <a:t>Oče z otroki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sl-SI" b="1">
                          <a:effectLst/>
                          <a:latin typeface="Arial" panose="020B0604020202020204" pitchFamily="34" charset="0"/>
                        </a:rPr>
                        <a:t>Zunajzakonska partnerja brez otrok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sl-SI" b="1">
                          <a:effectLst/>
                          <a:latin typeface="Arial" panose="020B0604020202020204" pitchFamily="34" charset="0"/>
                        </a:rPr>
                        <a:t>Zunajzakonska partnerja z otroki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5302004"/>
                  </a:ext>
                </a:extLst>
              </a:tr>
              <a:tr h="569312">
                <a:tc>
                  <a:txBody>
                    <a:bodyPr/>
                    <a:lstStyle/>
                    <a:p>
                      <a:pPr algn="l" fontAlgn="ctr"/>
                      <a:r>
                        <a:rPr lang="sl-SI" b="1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Ankaran/Ancarano</a:t>
                      </a:r>
                    </a:p>
                  </a:txBody>
                  <a:tcPr marL="95250" marR="95250" marT="95250" marB="95250" anchor="ctr">
                    <a:lnL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ase"/>
                      <a:r>
                        <a:rPr lang="sl-SI" b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916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ase"/>
                      <a:r>
                        <a:rPr lang="sl-SI" b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212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ase"/>
                      <a:r>
                        <a:rPr lang="sl-SI" b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328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ase"/>
                      <a:r>
                        <a:rPr lang="sl-SI" b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222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ase"/>
                      <a:r>
                        <a:rPr lang="sl-SI" b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38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ase"/>
                      <a:r>
                        <a:rPr lang="sl-SI" b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37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ase"/>
                      <a:r>
                        <a:rPr lang="sl-SI" b="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79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6B6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5358998"/>
                  </a:ext>
                </a:extLst>
              </a:tr>
            </a:tbl>
          </a:graphicData>
        </a:graphic>
      </p:graphicFrame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DED3EA6B-631B-4156-9ED0-30FC84C051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3672688"/>
              </p:ext>
            </p:extLst>
          </p:nvPr>
        </p:nvGraphicFramePr>
        <p:xfrm>
          <a:off x="163773" y="3927596"/>
          <a:ext cx="11190027" cy="2514578"/>
        </p:xfrm>
        <a:graphic>
          <a:graphicData uri="http://schemas.openxmlformats.org/drawingml/2006/table">
            <a:tbl>
              <a:tblPr/>
              <a:tblGrid>
                <a:gridCol w="2278208">
                  <a:extLst>
                    <a:ext uri="{9D8B030D-6E8A-4147-A177-3AD203B41FA5}">
                      <a16:colId xmlns:a16="http://schemas.microsoft.com/office/drawing/2014/main" val="2846690369"/>
                    </a:ext>
                  </a:extLst>
                </a:gridCol>
                <a:gridCol w="1273117">
                  <a:extLst>
                    <a:ext uri="{9D8B030D-6E8A-4147-A177-3AD203B41FA5}">
                      <a16:colId xmlns:a16="http://schemas.microsoft.com/office/drawing/2014/main" val="2518825908"/>
                    </a:ext>
                  </a:extLst>
                </a:gridCol>
                <a:gridCol w="1273117">
                  <a:extLst>
                    <a:ext uri="{9D8B030D-6E8A-4147-A177-3AD203B41FA5}">
                      <a16:colId xmlns:a16="http://schemas.microsoft.com/office/drawing/2014/main" val="3140962211"/>
                    </a:ext>
                  </a:extLst>
                </a:gridCol>
                <a:gridCol w="1273117">
                  <a:extLst>
                    <a:ext uri="{9D8B030D-6E8A-4147-A177-3AD203B41FA5}">
                      <a16:colId xmlns:a16="http://schemas.microsoft.com/office/drawing/2014/main" val="3051871965"/>
                    </a:ext>
                  </a:extLst>
                </a:gridCol>
                <a:gridCol w="1273117">
                  <a:extLst>
                    <a:ext uri="{9D8B030D-6E8A-4147-A177-3AD203B41FA5}">
                      <a16:colId xmlns:a16="http://schemas.microsoft.com/office/drawing/2014/main" val="3715690014"/>
                    </a:ext>
                  </a:extLst>
                </a:gridCol>
                <a:gridCol w="1273117">
                  <a:extLst>
                    <a:ext uri="{9D8B030D-6E8A-4147-A177-3AD203B41FA5}">
                      <a16:colId xmlns:a16="http://schemas.microsoft.com/office/drawing/2014/main" val="2498368750"/>
                    </a:ext>
                  </a:extLst>
                </a:gridCol>
                <a:gridCol w="1273117">
                  <a:extLst>
                    <a:ext uri="{9D8B030D-6E8A-4147-A177-3AD203B41FA5}">
                      <a16:colId xmlns:a16="http://schemas.microsoft.com/office/drawing/2014/main" val="3888530706"/>
                    </a:ext>
                  </a:extLst>
                </a:gridCol>
                <a:gridCol w="1273117">
                  <a:extLst>
                    <a:ext uri="{9D8B030D-6E8A-4147-A177-3AD203B41FA5}">
                      <a16:colId xmlns:a16="http://schemas.microsoft.com/office/drawing/2014/main" val="553662972"/>
                    </a:ext>
                  </a:extLst>
                </a:gridCol>
              </a:tblGrid>
              <a:tr h="359354">
                <a:tc rowSpan="2">
                  <a:txBody>
                    <a:bodyPr/>
                    <a:lstStyle/>
                    <a:p>
                      <a:pPr algn="ctr" fontAlgn="base"/>
                      <a:r>
                        <a:rPr lang="sl-SI" sz="18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E1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 fontAlgn="base"/>
                      <a:r>
                        <a:rPr lang="sl-SI" sz="1800" b="1">
                          <a:effectLst/>
                          <a:latin typeface="Arial" panose="020B0604020202020204" pitchFamily="34" charset="0"/>
                        </a:rPr>
                        <a:t>2021</a:t>
                      </a:r>
                    </a:p>
                  </a:txBody>
                  <a:tcPr marL="95250" marR="47625" marT="47625" marB="47625" anchor="ctr">
                    <a:lnL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4628320"/>
                  </a:ext>
                </a:extLst>
              </a:tr>
              <a:tr h="1426301"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sl-SI" sz="1800" b="1">
                          <a:effectLst/>
                          <a:latin typeface="Arial" panose="020B0604020202020204" pitchFamily="34" charset="0"/>
                        </a:rPr>
                        <a:t>Družine - SKUPAJ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sl-SI" sz="1800" b="1">
                          <a:effectLst/>
                          <a:latin typeface="Arial" panose="020B0604020202020204" pitchFamily="34" charset="0"/>
                        </a:rPr>
                        <a:t>Zakonski par brez otrok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sl-SI" sz="1800" b="1">
                          <a:effectLst/>
                          <a:latin typeface="Arial" panose="020B0604020202020204" pitchFamily="34" charset="0"/>
                        </a:rPr>
                        <a:t>Zakonski par z otroki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sl-SI" sz="1800" b="1">
                          <a:effectLst/>
                          <a:latin typeface="Arial" panose="020B0604020202020204" pitchFamily="34" charset="0"/>
                        </a:rPr>
                        <a:t>Mati z otroki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sl-SI" sz="1800" b="1">
                          <a:effectLst/>
                          <a:latin typeface="Arial" panose="020B0604020202020204" pitchFamily="34" charset="0"/>
                        </a:rPr>
                        <a:t>Oče z otroki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sl-SI" sz="1800" b="1">
                          <a:effectLst/>
                          <a:latin typeface="Arial" panose="020B0604020202020204" pitchFamily="34" charset="0"/>
                        </a:rPr>
                        <a:t>Zunajzakonska partnerja brez otrok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sl-SI" sz="1800" b="1">
                          <a:effectLst/>
                          <a:latin typeface="Arial" panose="020B0604020202020204" pitchFamily="34" charset="0"/>
                        </a:rPr>
                        <a:t>Zunajzakonska partnerja z otroki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03936133"/>
                  </a:ext>
                </a:extLst>
              </a:tr>
              <a:tr h="718707">
                <a:tc>
                  <a:txBody>
                    <a:bodyPr/>
                    <a:lstStyle/>
                    <a:p>
                      <a:pPr algn="l" fontAlgn="ctr"/>
                      <a:r>
                        <a:rPr lang="sl-SI" sz="1800" b="1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Ankaran/Ancarano</a:t>
                      </a:r>
                    </a:p>
                  </a:txBody>
                  <a:tcPr marL="95250" marR="95250" marT="95250" marB="95250" anchor="ctr">
                    <a:lnL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ase"/>
                      <a:r>
                        <a:rPr lang="sl-SI" sz="1800" b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920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ase"/>
                      <a:r>
                        <a:rPr lang="sl-SI" sz="1800" b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253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ase"/>
                      <a:r>
                        <a:rPr lang="sl-SI" sz="1800" b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261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ase"/>
                      <a:r>
                        <a:rPr lang="sl-SI" sz="1800" b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212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ase"/>
                      <a:r>
                        <a:rPr lang="sl-SI" sz="1800" b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36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ase"/>
                      <a:r>
                        <a:rPr lang="sl-SI" sz="1800" b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55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ase"/>
                      <a:r>
                        <a:rPr lang="sl-SI" sz="1800" b="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103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6B6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2528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27459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DCEB74ED-62A7-4D75-8C50-34A53E3E25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6802726"/>
              </p:ext>
            </p:extLst>
          </p:nvPr>
        </p:nvGraphicFramePr>
        <p:xfrm>
          <a:off x="709684" y="3862316"/>
          <a:ext cx="10698324" cy="20471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28332">
                  <a:extLst>
                    <a:ext uri="{9D8B030D-6E8A-4147-A177-3AD203B41FA5}">
                      <a16:colId xmlns:a16="http://schemas.microsoft.com/office/drawing/2014/main" val="924969267"/>
                    </a:ext>
                  </a:extLst>
                </a:gridCol>
                <a:gridCol w="1528332">
                  <a:extLst>
                    <a:ext uri="{9D8B030D-6E8A-4147-A177-3AD203B41FA5}">
                      <a16:colId xmlns:a16="http://schemas.microsoft.com/office/drawing/2014/main" val="3437568986"/>
                    </a:ext>
                  </a:extLst>
                </a:gridCol>
                <a:gridCol w="1528332">
                  <a:extLst>
                    <a:ext uri="{9D8B030D-6E8A-4147-A177-3AD203B41FA5}">
                      <a16:colId xmlns:a16="http://schemas.microsoft.com/office/drawing/2014/main" val="3073415445"/>
                    </a:ext>
                  </a:extLst>
                </a:gridCol>
                <a:gridCol w="1528332">
                  <a:extLst>
                    <a:ext uri="{9D8B030D-6E8A-4147-A177-3AD203B41FA5}">
                      <a16:colId xmlns:a16="http://schemas.microsoft.com/office/drawing/2014/main" val="3226172873"/>
                    </a:ext>
                  </a:extLst>
                </a:gridCol>
                <a:gridCol w="1528332">
                  <a:extLst>
                    <a:ext uri="{9D8B030D-6E8A-4147-A177-3AD203B41FA5}">
                      <a16:colId xmlns:a16="http://schemas.microsoft.com/office/drawing/2014/main" val="2169457113"/>
                    </a:ext>
                  </a:extLst>
                </a:gridCol>
                <a:gridCol w="1528332">
                  <a:extLst>
                    <a:ext uri="{9D8B030D-6E8A-4147-A177-3AD203B41FA5}">
                      <a16:colId xmlns:a16="http://schemas.microsoft.com/office/drawing/2014/main" val="3467107165"/>
                    </a:ext>
                  </a:extLst>
                </a:gridCol>
                <a:gridCol w="1528332">
                  <a:extLst>
                    <a:ext uri="{9D8B030D-6E8A-4147-A177-3AD203B41FA5}">
                      <a16:colId xmlns:a16="http://schemas.microsoft.com/office/drawing/2014/main" val="827789729"/>
                    </a:ext>
                  </a:extLst>
                </a:gridCol>
              </a:tblGrid>
              <a:tr h="580143">
                <a:tc gridSpan="7">
                  <a:txBody>
                    <a:bodyPr/>
                    <a:lstStyle/>
                    <a:p>
                      <a:pPr>
                        <a:lnSpc>
                          <a:spcPts val="2100"/>
                        </a:lnSpc>
                        <a:spcAft>
                          <a:spcPts val="800"/>
                        </a:spcAft>
                      </a:pPr>
                      <a:r>
                        <a:rPr lang="sl-SI" sz="1050">
                          <a:effectLst/>
                        </a:rPr>
                        <a:t>Prebivalstvo - izbrani kazalniki po: OBČINE, POLLETJE, SPOL , KAZALNIK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47625" marT="142875" marB="152400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9096766"/>
                  </a:ext>
                </a:extLst>
              </a:tr>
              <a:tr h="291669"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2015H2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0" marR="47625" marT="47625" marB="47625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872935"/>
                  </a:ext>
                </a:extLst>
              </a:tr>
              <a:tr h="291669"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effectLst/>
                        </a:rPr>
                        <a:t>Spol - SKUPAJ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Moški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Ženske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5871066"/>
                  </a:ext>
                </a:extLst>
              </a:tr>
              <a:tr h="487851"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effectLst/>
                        </a:rPr>
                        <a:t>Delež prebivalcev, starih 65 let ali več [%]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effectLst/>
                        </a:rPr>
                        <a:t>Delež prebivalcev, starih 80 let ali več [%]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Delež prebivalcev, starih 65 let ali več [%]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Delež prebivalcev, starih 80 let ali več [%]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Delež prebivalcev, starih 65 let ali več [%]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Delež prebivalcev, starih 80 let ali več [%]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extLst>
                  <a:ext uri="{0D108BD9-81ED-4DB2-BD59-A6C34878D82A}">
                    <a16:rowId xmlns:a16="http://schemas.microsoft.com/office/drawing/2014/main" val="2222536086"/>
                  </a:ext>
                </a:extLst>
              </a:tr>
              <a:tr h="3958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Ankaran/Ancarano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17,8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solidFill>
                            <a:srgbClr val="FF0000"/>
                          </a:solidFill>
                          <a:effectLst/>
                        </a:rPr>
                        <a:t>3,9</a:t>
                      </a:r>
                      <a:endParaRPr lang="sl-SI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effectLst/>
                        </a:rPr>
                        <a:t>16,8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3,1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18,8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effectLst/>
                        </a:rPr>
                        <a:t>4,6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extLst>
                  <a:ext uri="{0D108BD9-81ED-4DB2-BD59-A6C34878D82A}">
                    <a16:rowId xmlns:a16="http://schemas.microsoft.com/office/drawing/2014/main" val="617845110"/>
                  </a:ext>
                </a:extLst>
              </a:tr>
            </a:tbl>
          </a:graphicData>
        </a:graphic>
      </p:graphicFrame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9CD8153E-F437-4A90-80F0-B0F941F59D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947324"/>
              </p:ext>
            </p:extLst>
          </p:nvPr>
        </p:nvGraphicFramePr>
        <p:xfrm>
          <a:off x="709684" y="477674"/>
          <a:ext cx="10698324" cy="26749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28332">
                  <a:extLst>
                    <a:ext uri="{9D8B030D-6E8A-4147-A177-3AD203B41FA5}">
                      <a16:colId xmlns:a16="http://schemas.microsoft.com/office/drawing/2014/main" val="2302480938"/>
                    </a:ext>
                  </a:extLst>
                </a:gridCol>
                <a:gridCol w="1528332">
                  <a:extLst>
                    <a:ext uri="{9D8B030D-6E8A-4147-A177-3AD203B41FA5}">
                      <a16:colId xmlns:a16="http://schemas.microsoft.com/office/drawing/2014/main" val="2610906230"/>
                    </a:ext>
                  </a:extLst>
                </a:gridCol>
                <a:gridCol w="1528332">
                  <a:extLst>
                    <a:ext uri="{9D8B030D-6E8A-4147-A177-3AD203B41FA5}">
                      <a16:colId xmlns:a16="http://schemas.microsoft.com/office/drawing/2014/main" val="4033188263"/>
                    </a:ext>
                  </a:extLst>
                </a:gridCol>
                <a:gridCol w="1528332">
                  <a:extLst>
                    <a:ext uri="{9D8B030D-6E8A-4147-A177-3AD203B41FA5}">
                      <a16:colId xmlns:a16="http://schemas.microsoft.com/office/drawing/2014/main" val="2743776485"/>
                    </a:ext>
                  </a:extLst>
                </a:gridCol>
                <a:gridCol w="1528332">
                  <a:extLst>
                    <a:ext uri="{9D8B030D-6E8A-4147-A177-3AD203B41FA5}">
                      <a16:colId xmlns:a16="http://schemas.microsoft.com/office/drawing/2014/main" val="3807610836"/>
                    </a:ext>
                  </a:extLst>
                </a:gridCol>
                <a:gridCol w="1528332">
                  <a:extLst>
                    <a:ext uri="{9D8B030D-6E8A-4147-A177-3AD203B41FA5}">
                      <a16:colId xmlns:a16="http://schemas.microsoft.com/office/drawing/2014/main" val="2033586585"/>
                    </a:ext>
                  </a:extLst>
                </a:gridCol>
                <a:gridCol w="1528332">
                  <a:extLst>
                    <a:ext uri="{9D8B030D-6E8A-4147-A177-3AD203B41FA5}">
                      <a16:colId xmlns:a16="http://schemas.microsoft.com/office/drawing/2014/main" val="2918147665"/>
                    </a:ext>
                  </a:extLst>
                </a:gridCol>
              </a:tblGrid>
              <a:tr h="758052">
                <a:tc gridSpan="7">
                  <a:txBody>
                    <a:bodyPr/>
                    <a:lstStyle/>
                    <a:p>
                      <a:pPr>
                        <a:lnSpc>
                          <a:spcPts val="2100"/>
                        </a:lnSpc>
                        <a:spcAft>
                          <a:spcPts val="800"/>
                        </a:spcAft>
                      </a:pPr>
                      <a:r>
                        <a:rPr lang="sl-SI" sz="1050" dirty="0">
                          <a:effectLst/>
                        </a:rPr>
                        <a:t>Prebivalstvo - izbrani kazalniki po: OBČINE, POLLETJE, SPOL , KAZALNIK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47625" marT="142875" marB="152400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1559872"/>
                  </a:ext>
                </a:extLst>
              </a:tr>
              <a:tr h="381113"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2021H2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0" marR="47625" marT="47625" marB="47625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0799220"/>
                  </a:ext>
                </a:extLst>
              </a:tr>
              <a:tr h="381113"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Spol - SKUPAJ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Moški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Ženske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0930156"/>
                  </a:ext>
                </a:extLst>
              </a:tr>
              <a:tr h="637458"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Delež prebivalcev, starih 65 let ali več [%]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Delež prebivalcev, starih 80 let ali več [%]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Delež prebivalcev, starih 65 let ali več [%]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Delež prebivalcev, starih 80 let ali več [%]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Delež prebivalcev, starih 65 let ali več [%]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Delež prebivalcev, starih 80 let ali več [%]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extLst>
                  <a:ext uri="{0D108BD9-81ED-4DB2-BD59-A6C34878D82A}">
                    <a16:rowId xmlns:a16="http://schemas.microsoft.com/office/drawing/2014/main" val="2970533156"/>
                  </a:ext>
                </a:extLst>
              </a:tr>
              <a:tr h="5172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Ankaran/Ancarano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24,8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solidFill>
                            <a:srgbClr val="FF0000"/>
                          </a:solidFill>
                          <a:effectLst/>
                        </a:rPr>
                        <a:t>5,2</a:t>
                      </a:r>
                      <a:endParaRPr lang="sl-SI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effectLst/>
                        </a:rPr>
                        <a:t>24,0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3,7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25,6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effectLst/>
                        </a:rPr>
                        <a:t>6,6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extLst>
                  <a:ext uri="{0D108BD9-81ED-4DB2-BD59-A6C34878D82A}">
                    <a16:rowId xmlns:a16="http://schemas.microsoft.com/office/drawing/2014/main" val="2961764032"/>
                  </a:ext>
                </a:extLst>
              </a:tr>
            </a:tbl>
          </a:graphicData>
        </a:graphic>
      </p:graphicFrame>
      <p:sp>
        <p:nvSpPr>
          <p:cNvPr id="4" name="Rectangle 1">
            <a:extLst>
              <a:ext uri="{FF2B5EF4-FFF2-40B4-BE49-F238E27FC236}">
                <a16:creationId xmlns:a16="http://schemas.microsoft.com/office/drawing/2014/main" id="{E057019F-3179-45EA-B6E0-094AB075A8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5801" y="2662229"/>
            <a:ext cx="12232146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1200" b="1" i="0" u="none" strike="noStrike" cap="none" normalizeH="0" baseline="0">
                <a:ln>
                  <a:noFill/>
                </a:ln>
                <a:solidFill>
                  <a:srgbClr val="27344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Prebivalstvo - izbrani kazalniki, občine, Slovenija, polletno</a:t>
            </a:r>
            <a:endParaRPr kumimoji="0" lang="sl-SI" altLang="sl-SI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51813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FB66BC65-900E-4F9B-8162-52A5832C00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0886367"/>
              </p:ext>
            </p:extLst>
          </p:nvPr>
        </p:nvGraphicFramePr>
        <p:xfrm>
          <a:off x="984738" y="4768034"/>
          <a:ext cx="10241278" cy="187191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934315">
                  <a:extLst>
                    <a:ext uri="{9D8B030D-6E8A-4147-A177-3AD203B41FA5}">
                      <a16:colId xmlns:a16="http://schemas.microsoft.com/office/drawing/2014/main" val="2265631321"/>
                    </a:ext>
                  </a:extLst>
                </a:gridCol>
                <a:gridCol w="2934315">
                  <a:extLst>
                    <a:ext uri="{9D8B030D-6E8A-4147-A177-3AD203B41FA5}">
                      <a16:colId xmlns:a16="http://schemas.microsoft.com/office/drawing/2014/main" val="1582848707"/>
                    </a:ext>
                  </a:extLst>
                </a:gridCol>
                <a:gridCol w="2186324">
                  <a:extLst>
                    <a:ext uri="{9D8B030D-6E8A-4147-A177-3AD203B41FA5}">
                      <a16:colId xmlns:a16="http://schemas.microsoft.com/office/drawing/2014/main" val="3700465598"/>
                    </a:ext>
                  </a:extLst>
                </a:gridCol>
                <a:gridCol w="2186324">
                  <a:extLst>
                    <a:ext uri="{9D8B030D-6E8A-4147-A177-3AD203B41FA5}">
                      <a16:colId xmlns:a16="http://schemas.microsoft.com/office/drawing/2014/main" val="3354741816"/>
                    </a:ext>
                  </a:extLst>
                </a:gridCol>
              </a:tblGrid>
              <a:tr h="470421">
                <a:tc gridSpan="4">
                  <a:txBody>
                    <a:bodyPr/>
                    <a:lstStyle/>
                    <a:p>
                      <a:pPr algn="l">
                        <a:lnSpc>
                          <a:spcPts val="2100"/>
                        </a:lnSpc>
                        <a:spcAft>
                          <a:spcPts val="800"/>
                        </a:spcAft>
                      </a:pPr>
                      <a:r>
                        <a:rPr lang="sl-SI" sz="1050">
                          <a:effectLst/>
                        </a:rPr>
                        <a:t>Prebivalstvo - izbrani kazalniki po: OBČINE, POLLETJE, SPOL , KAZALNIK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47625" marT="142875" marB="152400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3811106"/>
                  </a:ext>
                </a:extLst>
              </a:tr>
              <a:tr h="236506"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effectLst/>
                        </a:rPr>
                        <a:t>2021H2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0" marR="47625" marT="47625" marB="47625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7338081"/>
                  </a:ext>
                </a:extLst>
              </a:tr>
              <a:tr h="236506"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effectLst/>
                        </a:rPr>
                        <a:t>Spol - SKUPAJ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9937965"/>
                  </a:ext>
                </a:extLst>
              </a:tr>
              <a:tr h="395584"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effectLst/>
                        </a:rPr>
                        <a:t>Koeficient starostne odvisnosti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Koeficient starostne odvisnosti mladih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Koeficient starostne odvisnosti starih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extLst>
                  <a:ext uri="{0D108BD9-81ED-4DB2-BD59-A6C34878D82A}">
                    <a16:rowId xmlns:a16="http://schemas.microsoft.com/office/drawing/2014/main" val="1601839853"/>
                  </a:ext>
                </a:extLst>
              </a:tr>
              <a:tr h="32097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SLOVENIJA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effectLst/>
                        </a:rPr>
                        <a:t>56,2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23,6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effectLst/>
                        </a:rPr>
                        <a:t>32,7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extLst>
                  <a:ext uri="{0D108BD9-81ED-4DB2-BD59-A6C34878D82A}">
                    <a16:rowId xmlns:a16="http://schemas.microsoft.com/office/drawing/2014/main" val="1245158707"/>
                  </a:ext>
                </a:extLst>
              </a:tr>
            </a:tbl>
          </a:graphicData>
        </a:graphic>
      </p:graphicFrame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4496CFEB-C253-4954-9E9F-8CC8D0225B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4387694"/>
              </p:ext>
            </p:extLst>
          </p:nvPr>
        </p:nvGraphicFramePr>
        <p:xfrm>
          <a:off x="984738" y="2573475"/>
          <a:ext cx="10241280" cy="187191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10711">
                  <a:extLst>
                    <a:ext uri="{9D8B030D-6E8A-4147-A177-3AD203B41FA5}">
                      <a16:colId xmlns:a16="http://schemas.microsoft.com/office/drawing/2014/main" val="3594459162"/>
                    </a:ext>
                  </a:extLst>
                </a:gridCol>
                <a:gridCol w="3172201">
                  <a:extLst>
                    <a:ext uri="{9D8B030D-6E8A-4147-A177-3AD203B41FA5}">
                      <a16:colId xmlns:a16="http://schemas.microsoft.com/office/drawing/2014/main" val="3813453779"/>
                    </a:ext>
                  </a:extLst>
                </a:gridCol>
                <a:gridCol w="3029184">
                  <a:extLst>
                    <a:ext uri="{9D8B030D-6E8A-4147-A177-3AD203B41FA5}">
                      <a16:colId xmlns:a16="http://schemas.microsoft.com/office/drawing/2014/main" val="3608412484"/>
                    </a:ext>
                  </a:extLst>
                </a:gridCol>
                <a:gridCol w="3029184">
                  <a:extLst>
                    <a:ext uri="{9D8B030D-6E8A-4147-A177-3AD203B41FA5}">
                      <a16:colId xmlns:a16="http://schemas.microsoft.com/office/drawing/2014/main" val="2476723258"/>
                    </a:ext>
                  </a:extLst>
                </a:gridCol>
              </a:tblGrid>
              <a:tr h="462448">
                <a:tc gridSpan="4">
                  <a:txBody>
                    <a:bodyPr/>
                    <a:lstStyle/>
                    <a:p>
                      <a:pPr>
                        <a:lnSpc>
                          <a:spcPts val="2100"/>
                        </a:lnSpc>
                        <a:spcAft>
                          <a:spcPts val="800"/>
                        </a:spcAft>
                      </a:pPr>
                      <a:r>
                        <a:rPr lang="sl-SI" sz="1050">
                          <a:effectLst/>
                        </a:rPr>
                        <a:t>Prebivalstvo - izbrani kazalniki po: OBČINE, POLLETJE, SPOL , KAZALNIK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47625" marT="142875" marB="152400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9727376"/>
                  </a:ext>
                </a:extLst>
              </a:tr>
              <a:tr h="232497"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2021H2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0" marR="47625" marT="47625" marB="47625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5235265"/>
                  </a:ext>
                </a:extLst>
              </a:tr>
              <a:tr h="232497"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Spol - SKUPAJ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9635512"/>
                  </a:ext>
                </a:extLst>
              </a:tr>
              <a:tr h="232497"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Koeficient starostne odvisnosti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Koeficient starostne odvisnosti mladih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Koeficient starostne odvisnosti starih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extLst>
                  <a:ext uri="{0D108BD9-81ED-4DB2-BD59-A6C34878D82A}">
                    <a16:rowId xmlns:a16="http://schemas.microsoft.com/office/drawing/2014/main" val="1801880094"/>
                  </a:ext>
                </a:extLst>
              </a:tr>
              <a:tr h="4719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Ankaran/Ancarano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59,3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19,8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effectLst/>
                        </a:rPr>
                        <a:t>39,6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extLst>
                  <a:ext uri="{0D108BD9-81ED-4DB2-BD59-A6C34878D82A}">
                    <a16:rowId xmlns:a16="http://schemas.microsoft.com/office/drawing/2014/main" val="2341489237"/>
                  </a:ext>
                </a:extLst>
              </a:tr>
            </a:tbl>
          </a:graphicData>
        </a:graphic>
      </p:graphicFrame>
      <p:sp>
        <p:nvSpPr>
          <p:cNvPr id="4" name="Rectangle 1">
            <a:extLst>
              <a:ext uri="{FF2B5EF4-FFF2-40B4-BE49-F238E27FC236}">
                <a16:creationId xmlns:a16="http://schemas.microsoft.com/office/drawing/2014/main" id="{B6F76246-D647-4721-8D67-7AEF7962F0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9489" y="470030"/>
            <a:ext cx="14545358" cy="415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1200" b="1" i="0" u="none" strike="noStrike" cap="none" normalizeH="0" baseline="0" dirty="0">
                <a:ln>
                  <a:noFill/>
                </a:ln>
                <a:solidFill>
                  <a:srgbClr val="27344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Prebivalstvo - izbrani kazalniki, občine, Slovenija, polletno</a:t>
            </a:r>
            <a:endParaRPr kumimoji="0" lang="sl-SI" altLang="sl-SI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9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Spremljanje spreminjanja koeficienta starostne odvisnosti in staranja prebivalstva kot orodje za planiranje naselitvenih, pokojninskih in infrastrukturnih politik. Kazalnik prikazuje trend staranja skozi dalj</a:t>
            </a:r>
            <a:r>
              <a:rPr kumimoji="0" lang="sl-SI" altLang="sl-SI" sz="9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š</a:t>
            </a:r>
            <a:r>
              <a:rPr kumimoji="0" lang="sl-SI" altLang="sl-SI" sz="9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 časovno obdobje.</a:t>
            </a:r>
            <a:endParaRPr kumimoji="0" lang="sl-SI" altLang="sl-SI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PoljeZBesedilom 5">
            <a:extLst>
              <a:ext uri="{FF2B5EF4-FFF2-40B4-BE49-F238E27FC236}">
                <a16:creationId xmlns:a16="http://schemas.microsoft.com/office/drawing/2014/main" id="{34A8EAF0-C2F8-4166-A727-CFA1B2FDABDE}"/>
              </a:ext>
            </a:extLst>
          </p:cNvPr>
          <p:cNvSpPr txBox="1"/>
          <p:nvPr/>
        </p:nvSpPr>
        <p:spPr>
          <a:xfrm>
            <a:off x="309489" y="816403"/>
            <a:ext cx="10832122" cy="12628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l-SI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Koeficient starostne odvisnosti starih je kazalnik, ki kaže število starostno odvisnih prebivalcev na 100 delovno sposobnih prebivalcev. To je ključen kazalnik za izražanje demografskega pritiska v prihodnosti. </a:t>
            </a:r>
            <a:r>
              <a:rPr lang="sl-SI" sz="18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 območjih z visoko rastjo koeficienta se prebivalstvo hitro stara, zato so potrebne infrastrukturne prilagoditve: domovi za starejše, mobilnost, zdravstvena infrastruktura itd</a:t>
            </a:r>
            <a:r>
              <a:rPr lang="sl-SI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sl-SI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71227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BD4BA3A-A57C-44D9-94C3-04727AB874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Kazalniki delež starejših  v Ankaranu -ocena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294CF39B-D5EF-45B2-968C-69E07551A03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sl-SI" dirty="0"/>
              <a:t>Leta 2026</a:t>
            </a:r>
          </a:p>
          <a:p>
            <a:endParaRPr lang="sl-SI" dirty="0"/>
          </a:p>
          <a:p>
            <a:r>
              <a:rPr lang="sl-SI" dirty="0"/>
              <a:t>Delovno sposobnih    1573</a:t>
            </a:r>
          </a:p>
          <a:p>
            <a:r>
              <a:rPr lang="sl-SI" dirty="0"/>
              <a:t>Starejših nad 65 let     1069</a:t>
            </a:r>
          </a:p>
          <a:p>
            <a:endParaRPr lang="sl-SI" dirty="0"/>
          </a:p>
          <a:p>
            <a:r>
              <a:rPr lang="sl-SI" dirty="0"/>
              <a:t> Koeficient starostne odvisnosti          starih 67,95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988C1CBD-52C7-4AE6-B42F-D976FE319FB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sl-SI" dirty="0"/>
              <a:t>Leta 2031</a:t>
            </a:r>
          </a:p>
          <a:p>
            <a:endParaRPr lang="sl-SI" dirty="0"/>
          </a:p>
          <a:p>
            <a:r>
              <a:rPr lang="sl-SI" dirty="0"/>
              <a:t>Delovno sposobnih 1573</a:t>
            </a:r>
          </a:p>
          <a:p>
            <a:r>
              <a:rPr lang="sl-SI" dirty="0"/>
              <a:t>Starejših nad 65 let  1335</a:t>
            </a:r>
          </a:p>
          <a:p>
            <a:endParaRPr lang="sl-SI" dirty="0"/>
          </a:p>
          <a:p>
            <a:r>
              <a:rPr lang="sl-SI" dirty="0"/>
              <a:t>Koeficient starostne odvisnosti</a:t>
            </a:r>
          </a:p>
          <a:p>
            <a:r>
              <a:rPr lang="sl-SI" dirty="0"/>
              <a:t>Starih 84,69</a:t>
            </a:r>
          </a:p>
        </p:txBody>
      </p:sp>
    </p:spTree>
    <p:extLst>
      <p:ext uri="{BB962C8B-B14F-4D97-AF65-F5344CB8AC3E}">
        <p14:creationId xmlns:p14="http://schemas.microsoft.com/office/powerpoint/2010/main" val="3714238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F66C876-2B94-4EB2-B33F-43ACAF1959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sl-SI" dirty="0"/>
            </a:br>
            <a:r>
              <a:rPr lang="sl-SI" dirty="0">
                <a:solidFill>
                  <a:srgbClr val="FF0000"/>
                </a:solidFill>
              </a:rPr>
              <a:t>Zaključek:</a:t>
            </a:r>
            <a:br>
              <a:rPr lang="sl-SI" dirty="0">
                <a:solidFill>
                  <a:srgbClr val="FF0000"/>
                </a:solidFill>
              </a:rPr>
            </a:b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CCBF0018-5CD5-45D3-906B-B0DC3DB87F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 </a:t>
            </a:r>
            <a:r>
              <a:rPr lang="sl-SI" dirty="0">
                <a:solidFill>
                  <a:srgbClr val="FF0000"/>
                </a:solidFill>
              </a:rPr>
              <a:t>Občina Ankaran </a:t>
            </a:r>
            <a:r>
              <a:rPr lang="sl-SI" dirty="0"/>
              <a:t>se že sedaj uvršča v Sloveniji med občine, ki imajo najstarejše prebivalstvo, saj </a:t>
            </a:r>
            <a:r>
              <a:rPr lang="sl-SI" dirty="0">
                <a:solidFill>
                  <a:srgbClr val="FF0000"/>
                </a:solidFill>
              </a:rPr>
              <a:t>presega</a:t>
            </a:r>
            <a:r>
              <a:rPr lang="sl-SI" dirty="0"/>
              <a:t> v letu 2021 za cca 20% </a:t>
            </a:r>
            <a:r>
              <a:rPr lang="sl-SI" dirty="0">
                <a:solidFill>
                  <a:srgbClr val="FF0000"/>
                </a:solidFill>
              </a:rPr>
              <a:t>slovensko</a:t>
            </a:r>
            <a:r>
              <a:rPr lang="sl-SI" dirty="0"/>
              <a:t> </a:t>
            </a:r>
            <a:r>
              <a:rPr lang="sl-SI" dirty="0">
                <a:solidFill>
                  <a:srgbClr val="FF0000"/>
                </a:solidFill>
              </a:rPr>
              <a:t>povprečje</a:t>
            </a:r>
            <a:r>
              <a:rPr lang="sl-SI" dirty="0"/>
              <a:t> – ima že 24,9 % prebivalcev, ki so starejši od 65 let.</a:t>
            </a:r>
          </a:p>
          <a:p>
            <a:r>
              <a:rPr lang="sl-SI" dirty="0"/>
              <a:t>Iz demografske projekcije izhaja, da </a:t>
            </a:r>
            <a:r>
              <a:rPr lang="sl-SI" dirty="0">
                <a:solidFill>
                  <a:srgbClr val="FF0000"/>
                </a:solidFill>
              </a:rPr>
              <a:t>bo delež starejših do leta 2026 hitro naraščal in dosegel  32,9% vseh prebivalcev , v letu 2031 pa že  41,1% vseh občanov Ankarana.</a:t>
            </a:r>
          </a:p>
          <a:p>
            <a:r>
              <a:rPr lang="sl-SI" dirty="0"/>
              <a:t>V letu 2021 je bilo </a:t>
            </a:r>
            <a:r>
              <a:rPr lang="sl-SI" dirty="0">
                <a:solidFill>
                  <a:srgbClr val="FF0000"/>
                </a:solidFill>
              </a:rPr>
              <a:t>v Ankaranu 597 enočlanskih gospodinjstev </a:t>
            </a:r>
            <a:r>
              <a:rPr lang="sl-SI" dirty="0"/>
              <a:t>in ker je </a:t>
            </a:r>
            <a:r>
              <a:rPr lang="sl-SI" dirty="0">
                <a:solidFill>
                  <a:srgbClr val="FF0000"/>
                </a:solidFill>
              </a:rPr>
              <a:t>v porastu trend družin brez otrok, </a:t>
            </a:r>
            <a:r>
              <a:rPr lang="sl-SI" dirty="0"/>
              <a:t>bo potrebno poskrbeti za te ranljive skupine z organiziranim socialnim varstvom.</a:t>
            </a:r>
          </a:p>
          <a:p>
            <a:endParaRPr lang="sl-SI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5950279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E709E34-C470-4F8E-A71E-C4ABDEA0BA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>
                <a:solidFill>
                  <a:srgbClr val="FF0000"/>
                </a:solidFill>
              </a:rPr>
              <a:t>Zaključek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3C8D37E1-B76F-4675-9827-40D0621007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Kazalnik – Koeficient starostne odvisnosti starih bo iz leta 2021 ko znaša 39,6 , narasel v letu 2026 na 67,95 in se do leta 2031 povzpel na</a:t>
            </a:r>
          </a:p>
          <a:p>
            <a:pPr marL="0" indent="0">
              <a:buNone/>
            </a:pPr>
            <a:r>
              <a:rPr lang="sl-SI" dirty="0"/>
              <a:t>   84,69. Torej 85 oseb bo odvisnih od 100 oseb, ki bodo zaposlene, kar </a:t>
            </a:r>
          </a:p>
          <a:p>
            <a:pPr marL="0" indent="0">
              <a:buNone/>
            </a:pPr>
            <a:r>
              <a:rPr lang="sl-SI" dirty="0"/>
              <a:t>   potrjuje NUJNO potrebo po reševanju starejših občanov v Ankaranu z</a:t>
            </a:r>
          </a:p>
          <a:p>
            <a:pPr marL="0" indent="0">
              <a:buNone/>
            </a:pPr>
            <a:r>
              <a:rPr lang="sl-SI" dirty="0"/>
              <a:t>   institucionalnim varstvom v obliki doma starejših občanov in gradnjo</a:t>
            </a:r>
          </a:p>
          <a:p>
            <a:pPr marL="0" indent="0">
              <a:buNone/>
            </a:pPr>
            <a:r>
              <a:rPr lang="sl-SI" dirty="0"/>
              <a:t>   varovanih stanovanj za starejše.</a:t>
            </a:r>
          </a:p>
          <a:p>
            <a:pPr marL="0" indent="0">
              <a:buNone/>
            </a:pPr>
            <a:r>
              <a:rPr lang="sl-SI" dirty="0"/>
              <a:t>   </a:t>
            </a:r>
            <a:r>
              <a:rPr lang="sl-SI" dirty="0">
                <a:solidFill>
                  <a:srgbClr val="FF0000"/>
                </a:solidFill>
              </a:rPr>
              <a:t>NUJNO JE, DA SE OBČINA TAKOJ LOTI REŠEVANJA PROBLEMATIKE </a:t>
            </a:r>
          </a:p>
          <a:p>
            <a:pPr marL="0" indent="0">
              <a:buNone/>
            </a:pPr>
            <a:r>
              <a:rPr lang="sl-SI" dirty="0">
                <a:solidFill>
                  <a:srgbClr val="FF0000"/>
                </a:solidFill>
              </a:rPr>
              <a:t>   STAREJŠIH OBČANOV V ANKARANU !   </a:t>
            </a:r>
          </a:p>
        </p:txBody>
      </p:sp>
    </p:spTree>
    <p:extLst>
      <p:ext uri="{BB962C8B-B14F-4D97-AF65-F5344CB8AC3E}">
        <p14:creationId xmlns:p14="http://schemas.microsoft.com/office/powerpoint/2010/main" val="4618965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988882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12307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B5EE853-4410-47DD-AFF6-D18265D2E3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Prebivalstvo Ankarana v letih 2015-2021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BE62E158-FCB6-414E-818B-1B3044AE88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Leto     stalno prijavljeni  začasno prijavljeni      SKUPAJ   </a:t>
            </a:r>
          </a:p>
          <a:p>
            <a:r>
              <a:rPr lang="sl-SI" dirty="0"/>
              <a:t>2015           3158                        179                            3237</a:t>
            </a:r>
          </a:p>
          <a:p>
            <a:r>
              <a:rPr lang="sl-SI" dirty="0"/>
              <a:t>2016           3154                          73                            3227 </a:t>
            </a:r>
          </a:p>
          <a:p>
            <a:r>
              <a:rPr lang="sl-SI" dirty="0"/>
              <a:t>2017           3140                          65                            3205</a:t>
            </a:r>
          </a:p>
          <a:p>
            <a:r>
              <a:rPr lang="sl-SI" dirty="0"/>
              <a:t>2018           3171                           45                           3216</a:t>
            </a:r>
          </a:p>
          <a:p>
            <a:r>
              <a:rPr lang="sl-SI" dirty="0"/>
              <a:t>2019           3133                           82                           3215</a:t>
            </a:r>
          </a:p>
          <a:p>
            <a:r>
              <a:rPr lang="sl-SI" dirty="0"/>
              <a:t>2020           3142                          111                          3253</a:t>
            </a:r>
          </a:p>
          <a:p>
            <a:r>
              <a:rPr lang="sl-SI" dirty="0">
                <a:solidFill>
                  <a:srgbClr val="FF0000"/>
                </a:solidFill>
              </a:rPr>
              <a:t>2021           3114                          135                          3249         </a:t>
            </a:r>
          </a:p>
        </p:txBody>
      </p:sp>
    </p:spTree>
    <p:extLst>
      <p:ext uri="{BB962C8B-B14F-4D97-AF65-F5344CB8AC3E}">
        <p14:creationId xmlns:p14="http://schemas.microsoft.com/office/powerpoint/2010/main" val="29464529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53BEAF5-1ACF-4D4C-8F5C-BC0C70CA3F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Živorojeni      v ANKARANU        Umrli     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02202A65-A8A1-4F56-B804-2520A2E385A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sl-SI" dirty="0"/>
              <a:t> Leto 2015  Dek11+Deč 7 = 18</a:t>
            </a:r>
          </a:p>
          <a:p>
            <a:r>
              <a:rPr lang="sl-SI" dirty="0"/>
              <a:t>Leto 2016           13+14      =27 </a:t>
            </a:r>
          </a:p>
          <a:p>
            <a:r>
              <a:rPr lang="sl-SI" dirty="0"/>
              <a:t>Leto 2017           15 + 14    =29</a:t>
            </a:r>
          </a:p>
          <a:p>
            <a:r>
              <a:rPr lang="sl-SI" dirty="0"/>
              <a:t>Leto 2018           15  +16    =31</a:t>
            </a:r>
          </a:p>
          <a:p>
            <a:r>
              <a:rPr lang="sl-SI" dirty="0"/>
              <a:t>Leto 2019            10 +15    =25</a:t>
            </a:r>
          </a:p>
          <a:p>
            <a:r>
              <a:rPr lang="sl-SI" dirty="0"/>
              <a:t>Leto 2020              6 +16    =22</a:t>
            </a:r>
          </a:p>
          <a:p>
            <a:r>
              <a:rPr lang="sl-SI" dirty="0"/>
              <a:t>Leto 2021              6 + 13   = 19</a:t>
            </a:r>
          </a:p>
          <a:p>
            <a:r>
              <a:rPr lang="sl-SI" dirty="0">
                <a:solidFill>
                  <a:srgbClr val="FF0000"/>
                </a:solidFill>
              </a:rPr>
              <a:t>Letno povprečje = 24,4 rojenih</a:t>
            </a:r>
            <a:r>
              <a:rPr lang="sl-SI" dirty="0"/>
              <a:t>                   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ACDF2FD8-60B5-4307-B860-4E26E5A0AF0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sl-SI" dirty="0"/>
              <a:t>Leto 2015    ml.4+ 17st.65  =21   </a:t>
            </a:r>
          </a:p>
          <a:p>
            <a:r>
              <a:rPr lang="sl-SI" dirty="0"/>
              <a:t>Leto 2016           6+16           =22</a:t>
            </a:r>
          </a:p>
          <a:p>
            <a:r>
              <a:rPr lang="sl-SI" dirty="0"/>
              <a:t>Leto 2017           4 +21          =25</a:t>
            </a:r>
          </a:p>
          <a:p>
            <a:r>
              <a:rPr lang="sl-SI" dirty="0"/>
              <a:t>Leto 2018           4  +17         =21 </a:t>
            </a:r>
          </a:p>
          <a:p>
            <a:r>
              <a:rPr lang="sl-SI" dirty="0"/>
              <a:t>Leto 2019           3  +18         =21 </a:t>
            </a:r>
          </a:p>
          <a:p>
            <a:r>
              <a:rPr lang="sl-SI" dirty="0"/>
              <a:t>Leto 2020           6  +25         =31</a:t>
            </a:r>
          </a:p>
          <a:p>
            <a:r>
              <a:rPr lang="sl-SI" dirty="0"/>
              <a:t>Leto  2021           4 + 20        =24    </a:t>
            </a:r>
          </a:p>
          <a:p>
            <a:r>
              <a:rPr lang="sl-SI" dirty="0">
                <a:solidFill>
                  <a:srgbClr val="FF0000"/>
                </a:solidFill>
              </a:rPr>
              <a:t>Letno povprečje = 23,5 umrlih</a:t>
            </a:r>
          </a:p>
          <a:p>
            <a:endParaRPr lang="sl-SI" dirty="0">
              <a:solidFill>
                <a:srgbClr val="FF0000"/>
              </a:solidFill>
            </a:endParaRP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1381741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05CD8FB5-610B-4DB9-85A8-CC3C0FA7AC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3432242"/>
              </p:ext>
            </p:extLst>
          </p:nvPr>
        </p:nvGraphicFramePr>
        <p:xfrm>
          <a:off x="1029651" y="3511551"/>
          <a:ext cx="10132696" cy="218802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33174">
                  <a:extLst>
                    <a:ext uri="{9D8B030D-6E8A-4147-A177-3AD203B41FA5}">
                      <a16:colId xmlns:a16="http://schemas.microsoft.com/office/drawing/2014/main" val="1576428862"/>
                    </a:ext>
                  </a:extLst>
                </a:gridCol>
                <a:gridCol w="2533174">
                  <a:extLst>
                    <a:ext uri="{9D8B030D-6E8A-4147-A177-3AD203B41FA5}">
                      <a16:colId xmlns:a16="http://schemas.microsoft.com/office/drawing/2014/main" val="2049179527"/>
                    </a:ext>
                  </a:extLst>
                </a:gridCol>
                <a:gridCol w="2533174">
                  <a:extLst>
                    <a:ext uri="{9D8B030D-6E8A-4147-A177-3AD203B41FA5}">
                      <a16:colId xmlns:a16="http://schemas.microsoft.com/office/drawing/2014/main" val="3744277755"/>
                    </a:ext>
                  </a:extLst>
                </a:gridCol>
                <a:gridCol w="2533174">
                  <a:extLst>
                    <a:ext uri="{9D8B030D-6E8A-4147-A177-3AD203B41FA5}">
                      <a16:colId xmlns:a16="http://schemas.microsoft.com/office/drawing/2014/main" val="3954045363"/>
                    </a:ext>
                  </a:extLst>
                </a:gridCol>
              </a:tblGrid>
              <a:tr h="685780">
                <a:tc gridSpan="4">
                  <a:txBody>
                    <a:bodyPr/>
                    <a:lstStyle/>
                    <a:p>
                      <a:pPr>
                        <a:lnSpc>
                          <a:spcPts val="2100"/>
                        </a:lnSpc>
                        <a:spcAft>
                          <a:spcPts val="800"/>
                        </a:spcAft>
                      </a:pPr>
                      <a:r>
                        <a:rPr lang="sl-SI" sz="1050">
                          <a:effectLst/>
                        </a:rPr>
                        <a:t>Prebivalstvo po: OBČINE, LETO, STATUS AKTIVNOSTI , SPOL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47625" marT="142875" marB="152400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9838876"/>
                  </a:ext>
                </a:extLst>
              </a:tr>
              <a:tr h="344778"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effectLst/>
                        </a:rPr>
                        <a:t>2021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0" marR="47625" marT="47625" marB="47625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802757"/>
                  </a:ext>
                </a:extLst>
              </a:tr>
              <a:tr h="344778"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solidFill>
                            <a:srgbClr val="FF0000"/>
                          </a:solidFill>
                          <a:effectLst/>
                        </a:rPr>
                        <a:t>Upokojenci</a:t>
                      </a:r>
                      <a:endParaRPr lang="sl-SI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2088067"/>
                  </a:ext>
                </a:extLst>
              </a:tr>
              <a:tr h="344778"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Spol - SKUPAJ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Moški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Ženske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extLst>
                  <a:ext uri="{0D108BD9-81ED-4DB2-BD59-A6C34878D82A}">
                    <a16:rowId xmlns:a16="http://schemas.microsoft.com/office/drawing/2014/main" val="2671710780"/>
                  </a:ext>
                </a:extLst>
              </a:tr>
              <a:tr h="46791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Ankaran/Ancarano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solidFill>
                            <a:srgbClr val="FF0000"/>
                          </a:solidFill>
                          <a:effectLst/>
                        </a:rPr>
                        <a:t>887</a:t>
                      </a:r>
                      <a:endParaRPr lang="sl-SI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effectLst/>
                        </a:rPr>
                        <a:t>386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effectLst/>
                        </a:rPr>
                        <a:t>501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extLst>
                  <a:ext uri="{0D108BD9-81ED-4DB2-BD59-A6C34878D82A}">
                    <a16:rowId xmlns:a16="http://schemas.microsoft.com/office/drawing/2014/main" val="588129883"/>
                  </a:ext>
                </a:extLst>
              </a:tr>
            </a:tbl>
          </a:graphicData>
        </a:graphic>
      </p:graphicFrame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DBD595BA-69BB-4538-AF70-22798BE3FB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2777910"/>
              </p:ext>
            </p:extLst>
          </p:nvPr>
        </p:nvGraphicFramePr>
        <p:xfrm>
          <a:off x="1029653" y="647115"/>
          <a:ext cx="10132694" cy="205130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79438">
                  <a:extLst>
                    <a:ext uri="{9D8B030D-6E8A-4147-A177-3AD203B41FA5}">
                      <a16:colId xmlns:a16="http://schemas.microsoft.com/office/drawing/2014/main" val="267260895"/>
                    </a:ext>
                  </a:extLst>
                </a:gridCol>
                <a:gridCol w="779438">
                  <a:extLst>
                    <a:ext uri="{9D8B030D-6E8A-4147-A177-3AD203B41FA5}">
                      <a16:colId xmlns:a16="http://schemas.microsoft.com/office/drawing/2014/main" val="2277582179"/>
                    </a:ext>
                  </a:extLst>
                </a:gridCol>
                <a:gridCol w="779438">
                  <a:extLst>
                    <a:ext uri="{9D8B030D-6E8A-4147-A177-3AD203B41FA5}">
                      <a16:colId xmlns:a16="http://schemas.microsoft.com/office/drawing/2014/main" val="383865215"/>
                    </a:ext>
                  </a:extLst>
                </a:gridCol>
                <a:gridCol w="779438">
                  <a:extLst>
                    <a:ext uri="{9D8B030D-6E8A-4147-A177-3AD203B41FA5}">
                      <a16:colId xmlns:a16="http://schemas.microsoft.com/office/drawing/2014/main" val="2592866668"/>
                    </a:ext>
                  </a:extLst>
                </a:gridCol>
                <a:gridCol w="779438">
                  <a:extLst>
                    <a:ext uri="{9D8B030D-6E8A-4147-A177-3AD203B41FA5}">
                      <a16:colId xmlns:a16="http://schemas.microsoft.com/office/drawing/2014/main" val="210870098"/>
                    </a:ext>
                  </a:extLst>
                </a:gridCol>
                <a:gridCol w="779438">
                  <a:extLst>
                    <a:ext uri="{9D8B030D-6E8A-4147-A177-3AD203B41FA5}">
                      <a16:colId xmlns:a16="http://schemas.microsoft.com/office/drawing/2014/main" val="4137123707"/>
                    </a:ext>
                  </a:extLst>
                </a:gridCol>
                <a:gridCol w="779438">
                  <a:extLst>
                    <a:ext uri="{9D8B030D-6E8A-4147-A177-3AD203B41FA5}">
                      <a16:colId xmlns:a16="http://schemas.microsoft.com/office/drawing/2014/main" val="3094457295"/>
                    </a:ext>
                  </a:extLst>
                </a:gridCol>
                <a:gridCol w="779438">
                  <a:extLst>
                    <a:ext uri="{9D8B030D-6E8A-4147-A177-3AD203B41FA5}">
                      <a16:colId xmlns:a16="http://schemas.microsoft.com/office/drawing/2014/main" val="3346696844"/>
                    </a:ext>
                  </a:extLst>
                </a:gridCol>
                <a:gridCol w="779438">
                  <a:extLst>
                    <a:ext uri="{9D8B030D-6E8A-4147-A177-3AD203B41FA5}">
                      <a16:colId xmlns:a16="http://schemas.microsoft.com/office/drawing/2014/main" val="3742978268"/>
                    </a:ext>
                  </a:extLst>
                </a:gridCol>
                <a:gridCol w="779438">
                  <a:extLst>
                    <a:ext uri="{9D8B030D-6E8A-4147-A177-3AD203B41FA5}">
                      <a16:colId xmlns:a16="http://schemas.microsoft.com/office/drawing/2014/main" val="923856496"/>
                    </a:ext>
                  </a:extLst>
                </a:gridCol>
                <a:gridCol w="779438">
                  <a:extLst>
                    <a:ext uri="{9D8B030D-6E8A-4147-A177-3AD203B41FA5}">
                      <a16:colId xmlns:a16="http://schemas.microsoft.com/office/drawing/2014/main" val="950814886"/>
                    </a:ext>
                  </a:extLst>
                </a:gridCol>
                <a:gridCol w="779438">
                  <a:extLst>
                    <a:ext uri="{9D8B030D-6E8A-4147-A177-3AD203B41FA5}">
                      <a16:colId xmlns:a16="http://schemas.microsoft.com/office/drawing/2014/main" val="1337986583"/>
                    </a:ext>
                  </a:extLst>
                </a:gridCol>
                <a:gridCol w="779438">
                  <a:extLst>
                    <a:ext uri="{9D8B030D-6E8A-4147-A177-3AD203B41FA5}">
                      <a16:colId xmlns:a16="http://schemas.microsoft.com/office/drawing/2014/main" val="2315153391"/>
                    </a:ext>
                  </a:extLst>
                </a:gridCol>
              </a:tblGrid>
              <a:tr h="0">
                <a:tc gridSpan="13">
                  <a:txBody>
                    <a:bodyPr/>
                    <a:lstStyle/>
                    <a:p>
                      <a:pPr>
                        <a:lnSpc>
                          <a:spcPts val="2100"/>
                        </a:lnSpc>
                        <a:spcAft>
                          <a:spcPts val="800"/>
                        </a:spcAft>
                      </a:pPr>
                      <a:r>
                        <a:rPr lang="sl-SI" sz="1050">
                          <a:effectLst/>
                        </a:rPr>
                        <a:t>Prebivalstvo po: OBČINE, LETO, STATUS AKTIVNOSTI , SPOL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47625" marT="142875" marB="152400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8334673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 gridSpan="1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2021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0" marR="47625" marT="47625" marB="47625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2854237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Aktivni - Skupaj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Zaposleni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Brezposelni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Neaktivni - Skupaj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6461234"/>
                  </a:ext>
                </a:extLst>
              </a:tr>
              <a:tr h="145742"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Spol - SKUPAJ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Moški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Ženske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Spol - SKUPAJ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Moški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Ženske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Spol - SKUPAJ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Moški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Ženske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Spol - SKUPAJ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Moški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Ženske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extLst>
                  <a:ext uri="{0D108BD9-81ED-4DB2-BD59-A6C34878D82A}">
                    <a16:rowId xmlns:a16="http://schemas.microsoft.com/office/drawing/2014/main" val="280814465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Ankaran/Ancarano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1.573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819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754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1.434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757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677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139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62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77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1.288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567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effectLst/>
                        </a:rPr>
                        <a:t>721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extLst>
                  <a:ext uri="{0D108BD9-81ED-4DB2-BD59-A6C34878D82A}">
                    <a16:rowId xmlns:a16="http://schemas.microsoft.com/office/drawing/2014/main" val="1481909372"/>
                  </a:ext>
                </a:extLst>
              </a:tr>
            </a:tbl>
          </a:graphicData>
        </a:graphic>
      </p:graphicFrame>
      <p:sp>
        <p:nvSpPr>
          <p:cNvPr id="4" name="Rectangle 1">
            <a:extLst>
              <a:ext uri="{FF2B5EF4-FFF2-40B4-BE49-F238E27FC236}">
                <a16:creationId xmlns:a16="http://schemas.microsoft.com/office/drawing/2014/main" id="{B6109C6B-89BD-41E5-A952-8DA4F44A1D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0288" y="288925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1200" b="1" i="0" u="none" strike="noStrike" cap="none" normalizeH="0" baseline="0">
                <a:ln>
                  <a:noFill/>
                </a:ln>
                <a:solidFill>
                  <a:srgbClr val="27344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Prebivalstvo, staro 15 ali več let, po statusu aktivnosti in spolu, občine, Slovenija, letno</a:t>
            </a:r>
            <a:endParaRPr kumimoji="0" lang="sl-SI" altLang="sl-SI" sz="9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l-SI" altLang="sl-SI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77485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0D16FEED-6528-4787-9070-5D28F86B44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6811506"/>
              </p:ext>
            </p:extLst>
          </p:nvPr>
        </p:nvGraphicFramePr>
        <p:xfrm>
          <a:off x="1029652" y="4693414"/>
          <a:ext cx="10132696" cy="142582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33174">
                  <a:extLst>
                    <a:ext uri="{9D8B030D-6E8A-4147-A177-3AD203B41FA5}">
                      <a16:colId xmlns:a16="http://schemas.microsoft.com/office/drawing/2014/main" val="3312182439"/>
                    </a:ext>
                  </a:extLst>
                </a:gridCol>
                <a:gridCol w="2533174">
                  <a:extLst>
                    <a:ext uri="{9D8B030D-6E8A-4147-A177-3AD203B41FA5}">
                      <a16:colId xmlns:a16="http://schemas.microsoft.com/office/drawing/2014/main" val="1184263656"/>
                    </a:ext>
                  </a:extLst>
                </a:gridCol>
                <a:gridCol w="2533174">
                  <a:extLst>
                    <a:ext uri="{9D8B030D-6E8A-4147-A177-3AD203B41FA5}">
                      <a16:colId xmlns:a16="http://schemas.microsoft.com/office/drawing/2014/main" val="3325912016"/>
                    </a:ext>
                  </a:extLst>
                </a:gridCol>
                <a:gridCol w="2533174">
                  <a:extLst>
                    <a:ext uri="{9D8B030D-6E8A-4147-A177-3AD203B41FA5}">
                      <a16:colId xmlns:a16="http://schemas.microsoft.com/office/drawing/2014/main" val="3154455067"/>
                    </a:ext>
                  </a:extLst>
                </a:gridCol>
              </a:tblGrid>
              <a:tr h="453788">
                <a:tc gridSpan="4">
                  <a:txBody>
                    <a:bodyPr/>
                    <a:lstStyle/>
                    <a:p>
                      <a:pPr algn="l">
                        <a:lnSpc>
                          <a:spcPts val="2100"/>
                        </a:lnSpc>
                        <a:spcAft>
                          <a:spcPts val="800"/>
                        </a:spcAft>
                      </a:pPr>
                      <a:r>
                        <a:rPr lang="sl-SI" sz="1050" dirty="0">
                          <a:effectLst/>
                        </a:rPr>
                        <a:t>Prebivalstvo po: SPOL, OBČINE, POLLETJE , STAROST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47625" marT="142875" marB="152400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6996780"/>
                  </a:ext>
                </a:extLst>
              </a:tr>
              <a:tr h="228143">
                <a:tc rowSpan="2"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effectLst/>
                        </a:rPr>
                        <a:t> 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 rowSpan="2"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2015H2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0" marR="47625" marT="47625" marB="47625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1789222"/>
                  </a:ext>
                </a:extLst>
              </a:tr>
              <a:tr h="228143">
                <a:tc gridSpan="2"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65 +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80 +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extLst>
                  <a:ext uri="{0D108BD9-81ED-4DB2-BD59-A6C34878D82A}">
                    <a16:rowId xmlns:a16="http://schemas.microsoft.com/office/drawing/2014/main" val="1983794410"/>
                  </a:ext>
                </a:extLst>
              </a:tr>
              <a:tr h="30962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Spol - SKUPAJ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effectLst/>
                        </a:rPr>
                        <a:t>Ankaran/</a:t>
                      </a:r>
                      <a:r>
                        <a:rPr lang="sl-SI" sz="1100" dirty="0" err="1">
                          <a:effectLst/>
                        </a:rPr>
                        <a:t>Ancarano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2857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577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effectLst/>
                        </a:rPr>
                        <a:t>126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extLst>
                  <a:ext uri="{0D108BD9-81ED-4DB2-BD59-A6C34878D82A}">
                    <a16:rowId xmlns:a16="http://schemas.microsoft.com/office/drawing/2014/main" val="1783473955"/>
                  </a:ext>
                </a:extLst>
              </a:tr>
            </a:tbl>
          </a:graphicData>
        </a:graphic>
      </p:graphicFrame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0AB593DE-5109-4D06-9F77-EB39842160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486213"/>
              </p:ext>
            </p:extLst>
          </p:nvPr>
        </p:nvGraphicFramePr>
        <p:xfrm>
          <a:off x="559559" y="738376"/>
          <a:ext cx="10288252" cy="142582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72063">
                  <a:extLst>
                    <a:ext uri="{9D8B030D-6E8A-4147-A177-3AD203B41FA5}">
                      <a16:colId xmlns:a16="http://schemas.microsoft.com/office/drawing/2014/main" val="2417331691"/>
                    </a:ext>
                  </a:extLst>
                </a:gridCol>
                <a:gridCol w="2572063">
                  <a:extLst>
                    <a:ext uri="{9D8B030D-6E8A-4147-A177-3AD203B41FA5}">
                      <a16:colId xmlns:a16="http://schemas.microsoft.com/office/drawing/2014/main" val="3276572959"/>
                    </a:ext>
                  </a:extLst>
                </a:gridCol>
                <a:gridCol w="2572063">
                  <a:extLst>
                    <a:ext uri="{9D8B030D-6E8A-4147-A177-3AD203B41FA5}">
                      <a16:colId xmlns:a16="http://schemas.microsoft.com/office/drawing/2014/main" val="2025565928"/>
                    </a:ext>
                  </a:extLst>
                </a:gridCol>
                <a:gridCol w="2572063">
                  <a:extLst>
                    <a:ext uri="{9D8B030D-6E8A-4147-A177-3AD203B41FA5}">
                      <a16:colId xmlns:a16="http://schemas.microsoft.com/office/drawing/2014/main" val="2767328488"/>
                    </a:ext>
                  </a:extLst>
                </a:gridCol>
              </a:tblGrid>
              <a:tr h="461546">
                <a:tc gridSpan="4">
                  <a:txBody>
                    <a:bodyPr/>
                    <a:lstStyle/>
                    <a:p>
                      <a:pPr>
                        <a:lnSpc>
                          <a:spcPts val="2100"/>
                        </a:lnSpc>
                        <a:spcAft>
                          <a:spcPts val="800"/>
                        </a:spcAft>
                      </a:pPr>
                      <a:r>
                        <a:rPr lang="sl-SI" sz="1050">
                          <a:effectLst/>
                        </a:rPr>
                        <a:t>Prebivalstvo po: SPOL, OBČINE, POLLETJE , STAROST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47625" marT="142875" marB="152400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3391905"/>
                  </a:ext>
                </a:extLst>
              </a:tr>
              <a:tr h="232044">
                <a:tc rowSpan="2"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 rowSpan="2"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2021H2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0" marR="47625" marT="47625" marB="47625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2514023"/>
                  </a:ext>
                </a:extLst>
              </a:tr>
              <a:tr h="232044">
                <a:tc gridSpan="2"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65 +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80 +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extLst>
                  <a:ext uri="{0D108BD9-81ED-4DB2-BD59-A6C34878D82A}">
                    <a16:rowId xmlns:a16="http://schemas.microsoft.com/office/drawing/2014/main" val="4060315089"/>
                  </a:ext>
                </a:extLst>
              </a:tr>
              <a:tr h="31491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Spol - SKUPAJ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Ankaran/Ancarano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2857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807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effectLst/>
                        </a:rPr>
                        <a:t>168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extLst>
                  <a:ext uri="{0D108BD9-81ED-4DB2-BD59-A6C34878D82A}">
                    <a16:rowId xmlns:a16="http://schemas.microsoft.com/office/drawing/2014/main" val="3132629920"/>
                  </a:ext>
                </a:extLst>
              </a:tr>
            </a:tbl>
          </a:graphicData>
        </a:graphic>
      </p:graphicFrame>
      <p:sp>
        <p:nvSpPr>
          <p:cNvPr id="4" name="Rectangle 1">
            <a:extLst>
              <a:ext uri="{FF2B5EF4-FFF2-40B4-BE49-F238E27FC236}">
                <a16:creationId xmlns:a16="http://schemas.microsoft.com/office/drawing/2014/main" id="{4EFE9444-EB38-4460-AF3B-3B688A9310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433" y="2622935"/>
            <a:ext cx="12526892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1200" b="1" i="0" u="none" strike="noStrike" cap="none" normalizeH="0" baseline="0" dirty="0">
                <a:ln>
                  <a:noFill/>
                </a:ln>
                <a:solidFill>
                  <a:srgbClr val="27344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Prebivalstvo po izbranih starostnih skupinah in spolu, občine, Slovenija, polletno</a:t>
            </a:r>
            <a:endParaRPr kumimoji="0" lang="sl-SI" altLang="sl-SI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POVPREČNA STAROST PREBIVALSTVA   v     2021                               KAZALNIKI starostna odvisnost  SLO 56,6     ANK 59,3</a:t>
            </a:r>
            <a:endParaRPr kumimoji="0" lang="sl-SI" altLang="sl-SI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       starih        32,7 SLO   39,6 ANK                  mladih SLO 23,9        ANK  19,8</a:t>
            </a:r>
            <a:endParaRPr kumimoji="0" lang="sl-SI" altLang="sl-SI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SLOVENIJA  skupaj 43,8, M 42,3 Ž 45,2</a:t>
            </a:r>
            <a:endParaRPr kumimoji="0" lang="sl-SI" altLang="sl-SI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ANKARAN skupaj 46,9 M 45,9 Ž 47,7</a:t>
            </a:r>
            <a:endParaRPr kumimoji="0" lang="sl-SI" altLang="sl-SI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5924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1A018D2-0138-496E-A212-657EB6F2D2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STAREJŠI v Ankaranu  2015 -2021 in naprej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453233FD-60EA-44D6-B400-ABB8FDCD228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sl-SI" dirty="0"/>
              <a:t>                      stari 65+   </a:t>
            </a:r>
            <a:r>
              <a:rPr lang="sl-SI" dirty="0">
                <a:solidFill>
                  <a:srgbClr val="FF0000"/>
                </a:solidFill>
              </a:rPr>
              <a:t>stari 80+ </a:t>
            </a:r>
          </a:p>
          <a:p>
            <a:pPr marL="0" indent="0">
              <a:buNone/>
            </a:pPr>
            <a:r>
              <a:rPr lang="sl-SI" dirty="0"/>
              <a:t>Leto 2015         577           126</a:t>
            </a:r>
          </a:p>
          <a:p>
            <a:pPr marL="0" indent="0">
              <a:buNone/>
            </a:pPr>
            <a:r>
              <a:rPr lang="sl-SI" dirty="0"/>
              <a:t>         2016         620           132</a:t>
            </a:r>
          </a:p>
          <a:p>
            <a:pPr marL="0" indent="0">
              <a:buNone/>
            </a:pPr>
            <a:r>
              <a:rPr lang="sl-SI" dirty="0"/>
              <a:t>         2017         658           136  </a:t>
            </a:r>
          </a:p>
          <a:p>
            <a:pPr marL="0" indent="0">
              <a:buNone/>
            </a:pPr>
            <a:r>
              <a:rPr lang="sl-SI" dirty="0"/>
              <a:t>         2018         692           140</a:t>
            </a:r>
          </a:p>
          <a:p>
            <a:pPr marL="0" indent="0">
              <a:buNone/>
            </a:pPr>
            <a:r>
              <a:rPr lang="sl-SI" dirty="0"/>
              <a:t>         2019         717           145  </a:t>
            </a:r>
          </a:p>
          <a:p>
            <a:pPr marL="0" indent="0">
              <a:buNone/>
            </a:pPr>
            <a:r>
              <a:rPr lang="sl-SI" dirty="0"/>
              <a:t>         2020         773           162</a:t>
            </a:r>
          </a:p>
          <a:p>
            <a:pPr marL="0" indent="0">
              <a:buNone/>
            </a:pPr>
            <a:r>
              <a:rPr lang="sl-SI" dirty="0"/>
              <a:t>         2021         807           168</a:t>
            </a:r>
          </a:p>
          <a:p>
            <a:pPr marL="0" indent="0">
              <a:buNone/>
            </a:pPr>
            <a:endParaRPr lang="sl-SI" dirty="0"/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9ED25EBD-C4CA-4E38-8C2C-720758ACED8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l-SI" dirty="0"/>
              <a:t>Prognoza za 2022-2031</a:t>
            </a:r>
          </a:p>
          <a:p>
            <a:r>
              <a:rPr lang="sl-SI" dirty="0"/>
              <a:t>Leto 2022  stari65+ 854        stari80+ 197</a:t>
            </a:r>
          </a:p>
          <a:p>
            <a:r>
              <a:rPr lang="sl-SI" dirty="0"/>
              <a:t>         2023                  906                       220</a:t>
            </a:r>
          </a:p>
          <a:p>
            <a:r>
              <a:rPr lang="sl-SI" dirty="0"/>
              <a:t>         2024                  955                       245</a:t>
            </a:r>
          </a:p>
          <a:p>
            <a:r>
              <a:rPr lang="sl-SI" dirty="0"/>
              <a:t>          2025               1010                       265                                    </a:t>
            </a:r>
          </a:p>
          <a:p>
            <a:r>
              <a:rPr lang="sl-SI" dirty="0">
                <a:solidFill>
                  <a:srgbClr val="FF0000"/>
                </a:solidFill>
              </a:rPr>
              <a:t>          2026               1069                       295 </a:t>
            </a:r>
            <a:r>
              <a:rPr lang="sl-SI" dirty="0"/>
              <a:t>                  </a:t>
            </a:r>
          </a:p>
          <a:p>
            <a:r>
              <a:rPr lang="sl-SI" dirty="0"/>
              <a:t>          2027               1124                       325</a:t>
            </a:r>
          </a:p>
          <a:p>
            <a:r>
              <a:rPr lang="sl-SI" dirty="0"/>
              <a:t>          2028               1170                       364   </a:t>
            </a:r>
          </a:p>
          <a:p>
            <a:r>
              <a:rPr lang="sl-SI" dirty="0"/>
              <a:t>          2029               1231                       419</a:t>
            </a:r>
          </a:p>
          <a:p>
            <a:r>
              <a:rPr lang="sl-SI" dirty="0"/>
              <a:t>          2030               1276                       462</a:t>
            </a:r>
          </a:p>
          <a:p>
            <a:r>
              <a:rPr lang="sl-SI" dirty="0"/>
              <a:t>          </a:t>
            </a:r>
            <a:r>
              <a:rPr lang="sl-SI" dirty="0">
                <a:solidFill>
                  <a:srgbClr val="FF0000"/>
                </a:solidFill>
              </a:rPr>
              <a:t>2031               1335                       516</a:t>
            </a:r>
          </a:p>
        </p:txBody>
      </p:sp>
    </p:spTree>
    <p:extLst>
      <p:ext uri="{BB962C8B-B14F-4D97-AF65-F5344CB8AC3E}">
        <p14:creationId xmlns:p14="http://schemas.microsoft.com/office/powerpoint/2010/main" val="24546976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A66480F0-355A-4FB7-A7B3-F9789D045B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9602575"/>
              </p:ext>
            </p:extLst>
          </p:nvPr>
        </p:nvGraphicFramePr>
        <p:xfrm>
          <a:off x="392384" y="422032"/>
          <a:ext cx="10751916" cy="168422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67994">
                  <a:extLst>
                    <a:ext uri="{9D8B030D-6E8A-4147-A177-3AD203B41FA5}">
                      <a16:colId xmlns:a16="http://schemas.microsoft.com/office/drawing/2014/main" val="572879986"/>
                    </a:ext>
                  </a:extLst>
                </a:gridCol>
                <a:gridCol w="767994">
                  <a:extLst>
                    <a:ext uri="{9D8B030D-6E8A-4147-A177-3AD203B41FA5}">
                      <a16:colId xmlns:a16="http://schemas.microsoft.com/office/drawing/2014/main" val="3636923744"/>
                    </a:ext>
                  </a:extLst>
                </a:gridCol>
                <a:gridCol w="767994">
                  <a:extLst>
                    <a:ext uri="{9D8B030D-6E8A-4147-A177-3AD203B41FA5}">
                      <a16:colId xmlns:a16="http://schemas.microsoft.com/office/drawing/2014/main" val="2598605053"/>
                    </a:ext>
                  </a:extLst>
                </a:gridCol>
                <a:gridCol w="767994">
                  <a:extLst>
                    <a:ext uri="{9D8B030D-6E8A-4147-A177-3AD203B41FA5}">
                      <a16:colId xmlns:a16="http://schemas.microsoft.com/office/drawing/2014/main" val="3414579988"/>
                    </a:ext>
                  </a:extLst>
                </a:gridCol>
                <a:gridCol w="767994">
                  <a:extLst>
                    <a:ext uri="{9D8B030D-6E8A-4147-A177-3AD203B41FA5}">
                      <a16:colId xmlns:a16="http://schemas.microsoft.com/office/drawing/2014/main" val="1139136096"/>
                    </a:ext>
                  </a:extLst>
                </a:gridCol>
                <a:gridCol w="767994">
                  <a:extLst>
                    <a:ext uri="{9D8B030D-6E8A-4147-A177-3AD203B41FA5}">
                      <a16:colId xmlns:a16="http://schemas.microsoft.com/office/drawing/2014/main" val="2260195397"/>
                    </a:ext>
                  </a:extLst>
                </a:gridCol>
                <a:gridCol w="767994">
                  <a:extLst>
                    <a:ext uri="{9D8B030D-6E8A-4147-A177-3AD203B41FA5}">
                      <a16:colId xmlns:a16="http://schemas.microsoft.com/office/drawing/2014/main" val="2527850879"/>
                    </a:ext>
                  </a:extLst>
                </a:gridCol>
                <a:gridCol w="767994">
                  <a:extLst>
                    <a:ext uri="{9D8B030D-6E8A-4147-A177-3AD203B41FA5}">
                      <a16:colId xmlns:a16="http://schemas.microsoft.com/office/drawing/2014/main" val="1719301824"/>
                    </a:ext>
                  </a:extLst>
                </a:gridCol>
                <a:gridCol w="767994">
                  <a:extLst>
                    <a:ext uri="{9D8B030D-6E8A-4147-A177-3AD203B41FA5}">
                      <a16:colId xmlns:a16="http://schemas.microsoft.com/office/drawing/2014/main" val="4122004836"/>
                    </a:ext>
                  </a:extLst>
                </a:gridCol>
                <a:gridCol w="767994">
                  <a:extLst>
                    <a:ext uri="{9D8B030D-6E8A-4147-A177-3AD203B41FA5}">
                      <a16:colId xmlns:a16="http://schemas.microsoft.com/office/drawing/2014/main" val="1483822005"/>
                    </a:ext>
                  </a:extLst>
                </a:gridCol>
                <a:gridCol w="767994">
                  <a:extLst>
                    <a:ext uri="{9D8B030D-6E8A-4147-A177-3AD203B41FA5}">
                      <a16:colId xmlns:a16="http://schemas.microsoft.com/office/drawing/2014/main" val="1855318286"/>
                    </a:ext>
                  </a:extLst>
                </a:gridCol>
                <a:gridCol w="767994">
                  <a:extLst>
                    <a:ext uri="{9D8B030D-6E8A-4147-A177-3AD203B41FA5}">
                      <a16:colId xmlns:a16="http://schemas.microsoft.com/office/drawing/2014/main" val="332284251"/>
                    </a:ext>
                  </a:extLst>
                </a:gridCol>
                <a:gridCol w="767994">
                  <a:extLst>
                    <a:ext uri="{9D8B030D-6E8A-4147-A177-3AD203B41FA5}">
                      <a16:colId xmlns:a16="http://schemas.microsoft.com/office/drawing/2014/main" val="878221442"/>
                    </a:ext>
                  </a:extLst>
                </a:gridCol>
                <a:gridCol w="767994">
                  <a:extLst>
                    <a:ext uri="{9D8B030D-6E8A-4147-A177-3AD203B41FA5}">
                      <a16:colId xmlns:a16="http://schemas.microsoft.com/office/drawing/2014/main" val="3555266916"/>
                    </a:ext>
                  </a:extLst>
                </a:gridCol>
              </a:tblGrid>
              <a:tr h="556588">
                <a:tc gridSpan="14">
                  <a:txBody>
                    <a:bodyPr/>
                    <a:lstStyle/>
                    <a:p>
                      <a:pPr>
                        <a:lnSpc>
                          <a:spcPts val="2100"/>
                        </a:lnSpc>
                        <a:spcAft>
                          <a:spcPts val="800"/>
                        </a:spcAft>
                      </a:pPr>
                      <a:r>
                        <a:rPr lang="sl-SI" sz="1050">
                          <a:effectLst/>
                        </a:rPr>
                        <a:t>Prebivalstvo po: SPOL, OBČINE, POLLETJE , STAROST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47625" marT="142875" marB="152400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5695049"/>
                  </a:ext>
                </a:extLst>
              </a:tr>
              <a:tr h="279826">
                <a:tc rowSpan="2"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 rowSpan="2"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gridSpan="1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2021H2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0" marR="47625" marT="47625" marB="47625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782771"/>
                  </a:ext>
                </a:extLst>
              </a:tr>
              <a:tr h="279826">
                <a:tc gridSpan="2"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0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1-5 let*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6-14 let*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0-14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15-18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18 +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19-26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15-49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15-59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15-64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65 +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80 +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extLst>
                  <a:ext uri="{0D108BD9-81ED-4DB2-BD59-A6C34878D82A}">
                    <a16:rowId xmlns:a16="http://schemas.microsoft.com/office/drawing/2014/main" val="322888707"/>
                  </a:ext>
                </a:extLst>
              </a:tr>
              <a:tr h="56798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Spol - SKUPAJ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Ankaran/Ancarano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2857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22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113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268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403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100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2.764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180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1.277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1.777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2.039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solidFill>
                            <a:srgbClr val="FF0000"/>
                          </a:solidFill>
                          <a:effectLst/>
                        </a:rPr>
                        <a:t>807</a:t>
                      </a:r>
                      <a:endParaRPr lang="sl-SI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solidFill>
                            <a:srgbClr val="FF0000"/>
                          </a:solidFill>
                          <a:effectLst/>
                        </a:rPr>
                        <a:t>168</a:t>
                      </a:r>
                      <a:endParaRPr lang="sl-SI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extLst>
                  <a:ext uri="{0D108BD9-81ED-4DB2-BD59-A6C34878D82A}">
                    <a16:rowId xmlns:a16="http://schemas.microsoft.com/office/drawing/2014/main" val="605646683"/>
                  </a:ext>
                </a:extLst>
              </a:tr>
            </a:tbl>
          </a:graphicData>
        </a:graphic>
      </p:graphicFrame>
      <p:sp>
        <p:nvSpPr>
          <p:cNvPr id="3" name="Rectangle 1">
            <a:extLst>
              <a:ext uri="{FF2B5EF4-FFF2-40B4-BE49-F238E27FC236}">
                <a16:creationId xmlns:a16="http://schemas.microsoft.com/office/drawing/2014/main" id="{FDD1C7C9-D1FE-485A-B1DC-0C2394FAE0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7043" y="551927"/>
            <a:ext cx="12937064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1200" b="1" i="0" u="none" strike="noStrike" cap="none" normalizeH="0" baseline="0">
                <a:ln>
                  <a:noFill/>
                </a:ln>
                <a:solidFill>
                  <a:srgbClr val="27344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Prebivalstvo po izbranih starostnih skupinah in spolu, občine, Slovenija, polletno</a:t>
            </a:r>
            <a:endParaRPr kumimoji="0" lang="sl-SI" altLang="sl-SI" sz="9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l-SI" altLang="sl-SI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6C2A0AEC-433C-4B53-9687-02107BD206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9743832"/>
              </p:ext>
            </p:extLst>
          </p:nvPr>
        </p:nvGraphicFramePr>
        <p:xfrm>
          <a:off x="78415" y="2489200"/>
          <a:ext cx="11275389" cy="28378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17607">
                  <a:extLst>
                    <a:ext uri="{9D8B030D-6E8A-4147-A177-3AD203B41FA5}">
                      <a16:colId xmlns:a16="http://schemas.microsoft.com/office/drawing/2014/main" val="3427225929"/>
                    </a:ext>
                  </a:extLst>
                </a:gridCol>
                <a:gridCol w="417607">
                  <a:extLst>
                    <a:ext uri="{9D8B030D-6E8A-4147-A177-3AD203B41FA5}">
                      <a16:colId xmlns:a16="http://schemas.microsoft.com/office/drawing/2014/main" val="2497676051"/>
                    </a:ext>
                  </a:extLst>
                </a:gridCol>
                <a:gridCol w="417607">
                  <a:extLst>
                    <a:ext uri="{9D8B030D-6E8A-4147-A177-3AD203B41FA5}">
                      <a16:colId xmlns:a16="http://schemas.microsoft.com/office/drawing/2014/main" val="2648589237"/>
                    </a:ext>
                  </a:extLst>
                </a:gridCol>
                <a:gridCol w="417607">
                  <a:extLst>
                    <a:ext uri="{9D8B030D-6E8A-4147-A177-3AD203B41FA5}">
                      <a16:colId xmlns:a16="http://schemas.microsoft.com/office/drawing/2014/main" val="3556882833"/>
                    </a:ext>
                  </a:extLst>
                </a:gridCol>
                <a:gridCol w="417607">
                  <a:extLst>
                    <a:ext uri="{9D8B030D-6E8A-4147-A177-3AD203B41FA5}">
                      <a16:colId xmlns:a16="http://schemas.microsoft.com/office/drawing/2014/main" val="1804309648"/>
                    </a:ext>
                  </a:extLst>
                </a:gridCol>
                <a:gridCol w="417607">
                  <a:extLst>
                    <a:ext uri="{9D8B030D-6E8A-4147-A177-3AD203B41FA5}">
                      <a16:colId xmlns:a16="http://schemas.microsoft.com/office/drawing/2014/main" val="2328300823"/>
                    </a:ext>
                  </a:extLst>
                </a:gridCol>
                <a:gridCol w="417607">
                  <a:extLst>
                    <a:ext uri="{9D8B030D-6E8A-4147-A177-3AD203B41FA5}">
                      <a16:colId xmlns:a16="http://schemas.microsoft.com/office/drawing/2014/main" val="460803322"/>
                    </a:ext>
                  </a:extLst>
                </a:gridCol>
                <a:gridCol w="417607">
                  <a:extLst>
                    <a:ext uri="{9D8B030D-6E8A-4147-A177-3AD203B41FA5}">
                      <a16:colId xmlns:a16="http://schemas.microsoft.com/office/drawing/2014/main" val="4275360188"/>
                    </a:ext>
                  </a:extLst>
                </a:gridCol>
                <a:gridCol w="417607">
                  <a:extLst>
                    <a:ext uri="{9D8B030D-6E8A-4147-A177-3AD203B41FA5}">
                      <a16:colId xmlns:a16="http://schemas.microsoft.com/office/drawing/2014/main" val="976737974"/>
                    </a:ext>
                  </a:extLst>
                </a:gridCol>
                <a:gridCol w="417607">
                  <a:extLst>
                    <a:ext uri="{9D8B030D-6E8A-4147-A177-3AD203B41FA5}">
                      <a16:colId xmlns:a16="http://schemas.microsoft.com/office/drawing/2014/main" val="1254921241"/>
                    </a:ext>
                  </a:extLst>
                </a:gridCol>
                <a:gridCol w="417607">
                  <a:extLst>
                    <a:ext uri="{9D8B030D-6E8A-4147-A177-3AD203B41FA5}">
                      <a16:colId xmlns:a16="http://schemas.microsoft.com/office/drawing/2014/main" val="1630837823"/>
                    </a:ext>
                  </a:extLst>
                </a:gridCol>
                <a:gridCol w="417607">
                  <a:extLst>
                    <a:ext uri="{9D8B030D-6E8A-4147-A177-3AD203B41FA5}">
                      <a16:colId xmlns:a16="http://schemas.microsoft.com/office/drawing/2014/main" val="2149879375"/>
                    </a:ext>
                  </a:extLst>
                </a:gridCol>
                <a:gridCol w="417607">
                  <a:extLst>
                    <a:ext uri="{9D8B030D-6E8A-4147-A177-3AD203B41FA5}">
                      <a16:colId xmlns:a16="http://schemas.microsoft.com/office/drawing/2014/main" val="3512546033"/>
                    </a:ext>
                  </a:extLst>
                </a:gridCol>
                <a:gridCol w="417607">
                  <a:extLst>
                    <a:ext uri="{9D8B030D-6E8A-4147-A177-3AD203B41FA5}">
                      <a16:colId xmlns:a16="http://schemas.microsoft.com/office/drawing/2014/main" val="348344480"/>
                    </a:ext>
                  </a:extLst>
                </a:gridCol>
                <a:gridCol w="417607">
                  <a:extLst>
                    <a:ext uri="{9D8B030D-6E8A-4147-A177-3AD203B41FA5}">
                      <a16:colId xmlns:a16="http://schemas.microsoft.com/office/drawing/2014/main" val="4290696949"/>
                    </a:ext>
                  </a:extLst>
                </a:gridCol>
                <a:gridCol w="417607">
                  <a:extLst>
                    <a:ext uri="{9D8B030D-6E8A-4147-A177-3AD203B41FA5}">
                      <a16:colId xmlns:a16="http://schemas.microsoft.com/office/drawing/2014/main" val="3184432859"/>
                    </a:ext>
                  </a:extLst>
                </a:gridCol>
                <a:gridCol w="417607">
                  <a:extLst>
                    <a:ext uri="{9D8B030D-6E8A-4147-A177-3AD203B41FA5}">
                      <a16:colId xmlns:a16="http://schemas.microsoft.com/office/drawing/2014/main" val="4208026062"/>
                    </a:ext>
                  </a:extLst>
                </a:gridCol>
                <a:gridCol w="417607">
                  <a:extLst>
                    <a:ext uri="{9D8B030D-6E8A-4147-A177-3AD203B41FA5}">
                      <a16:colId xmlns:a16="http://schemas.microsoft.com/office/drawing/2014/main" val="1223325060"/>
                    </a:ext>
                  </a:extLst>
                </a:gridCol>
                <a:gridCol w="417607">
                  <a:extLst>
                    <a:ext uri="{9D8B030D-6E8A-4147-A177-3AD203B41FA5}">
                      <a16:colId xmlns:a16="http://schemas.microsoft.com/office/drawing/2014/main" val="1115895640"/>
                    </a:ext>
                  </a:extLst>
                </a:gridCol>
                <a:gridCol w="417607">
                  <a:extLst>
                    <a:ext uri="{9D8B030D-6E8A-4147-A177-3AD203B41FA5}">
                      <a16:colId xmlns:a16="http://schemas.microsoft.com/office/drawing/2014/main" val="52363802"/>
                    </a:ext>
                  </a:extLst>
                </a:gridCol>
                <a:gridCol w="417607">
                  <a:extLst>
                    <a:ext uri="{9D8B030D-6E8A-4147-A177-3AD203B41FA5}">
                      <a16:colId xmlns:a16="http://schemas.microsoft.com/office/drawing/2014/main" val="1591068369"/>
                    </a:ext>
                  </a:extLst>
                </a:gridCol>
                <a:gridCol w="417607">
                  <a:extLst>
                    <a:ext uri="{9D8B030D-6E8A-4147-A177-3AD203B41FA5}">
                      <a16:colId xmlns:a16="http://schemas.microsoft.com/office/drawing/2014/main" val="2165695838"/>
                    </a:ext>
                  </a:extLst>
                </a:gridCol>
                <a:gridCol w="417607">
                  <a:extLst>
                    <a:ext uri="{9D8B030D-6E8A-4147-A177-3AD203B41FA5}">
                      <a16:colId xmlns:a16="http://schemas.microsoft.com/office/drawing/2014/main" val="2466344307"/>
                    </a:ext>
                  </a:extLst>
                </a:gridCol>
                <a:gridCol w="417607">
                  <a:extLst>
                    <a:ext uri="{9D8B030D-6E8A-4147-A177-3AD203B41FA5}">
                      <a16:colId xmlns:a16="http://schemas.microsoft.com/office/drawing/2014/main" val="130427302"/>
                    </a:ext>
                  </a:extLst>
                </a:gridCol>
                <a:gridCol w="417607">
                  <a:extLst>
                    <a:ext uri="{9D8B030D-6E8A-4147-A177-3AD203B41FA5}">
                      <a16:colId xmlns:a16="http://schemas.microsoft.com/office/drawing/2014/main" val="2498763101"/>
                    </a:ext>
                  </a:extLst>
                </a:gridCol>
                <a:gridCol w="417607">
                  <a:extLst>
                    <a:ext uri="{9D8B030D-6E8A-4147-A177-3AD203B41FA5}">
                      <a16:colId xmlns:a16="http://schemas.microsoft.com/office/drawing/2014/main" val="829567910"/>
                    </a:ext>
                  </a:extLst>
                </a:gridCol>
                <a:gridCol w="417607">
                  <a:extLst>
                    <a:ext uri="{9D8B030D-6E8A-4147-A177-3AD203B41FA5}">
                      <a16:colId xmlns:a16="http://schemas.microsoft.com/office/drawing/2014/main" val="3415401404"/>
                    </a:ext>
                  </a:extLst>
                </a:gridCol>
              </a:tblGrid>
              <a:tr h="525495">
                <a:tc gridSpan="27">
                  <a:txBody>
                    <a:bodyPr/>
                    <a:lstStyle/>
                    <a:p>
                      <a:pPr>
                        <a:lnSpc>
                          <a:spcPts val="2100"/>
                        </a:lnSpc>
                        <a:spcAft>
                          <a:spcPts val="800"/>
                        </a:spcAft>
                      </a:pPr>
                      <a:r>
                        <a:rPr lang="sl-SI" sz="1000">
                          <a:effectLst/>
                        </a:rPr>
                        <a:t>Prebivalstvo po: SPOL, OBČINE, POLLETJE , STAROST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46880" marT="140641" marB="150017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8834524"/>
                  </a:ext>
                </a:extLst>
              </a:tr>
              <a:tr h="265859">
                <a:tc rowSpan="2"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effectLst/>
                        </a:rPr>
                        <a:t> 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80" marR="46880" marT="46880" marB="46880" anchor="b"/>
                </a:tc>
                <a:tc rowSpan="2"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gridSpan="25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2021H2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761" marR="46880" marT="46880" marB="46880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5646899"/>
                  </a:ext>
                </a:extLst>
              </a:tr>
              <a:tr h="805340">
                <a:tc gridSpan="2"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Starost - SKUPAJ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80" marR="46880" marT="46880" marB="4688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0-14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80" marR="46880" marT="46880" marB="4688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15-64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80" marR="46880" marT="46880" marB="4688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65 +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80" marR="46880" marT="46880" marB="4688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0-4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80" marR="46880" marT="46880" marB="4688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5-9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80" marR="46880" marT="46880" marB="4688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10-14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80" marR="46880" marT="46880" marB="4688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15-19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80" marR="46880" marT="46880" marB="4688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20-24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80" marR="46880" marT="46880" marB="4688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25-29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80" marR="46880" marT="46880" marB="4688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30-34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80" marR="46880" marT="46880" marB="4688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35-39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80" marR="46880" marT="46880" marB="4688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40-44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80" marR="46880" marT="46880" marB="4688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45-49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80" marR="46880" marT="46880" marB="4688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50-54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80" marR="46880" marT="46880" marB="4688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55-59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80" marR="46880" marT="46880" marB="4688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60-64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80" marR="46880" marT="46880" marB="4688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65-69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80" marR="46880" marT="46880" marB="4688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70-74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80" marR="46880" marT="46880" marB="4688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75-79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80" marR="46880" marT="46880" marB="4688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80-84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80" marR="46880" marT="46880" marB="4688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85-89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80" marR="46880" marT="46880" marB="4688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90-94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80" marR="46880" marT="46880" marB="4688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95-99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80" marR="46880" marT="46880" marB="4688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100 +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80" marR="46880" marT="46880" marB="46880" anchor="b"/>
                </a:tc>
                <a:extLst>
                  <a:ext uri="{0D108BD9-81ED-4DB2-BD59-A6C34878D82A}">
                    <a16:rowId xmlns:a16="http://schemas.microsoft.com/office/drawing/2014/main" val="1783076869"/>
                  </a:ext>
                </a:extLst>
              </a:tr>
              <a:tr h="12411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Spol - SKUPAJ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761" marR="93761" marT="93761" marB="93761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Ankaran/Ancarano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80" marR="2812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3.249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80" marR="46880" marT="46880" marB="4688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403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80" marR="46880" marT="46880" marB="4688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2.039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80" marR="46880" marT="46880" marB="4688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807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80" marR="46880" marT="46880" marB="4688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116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80" marR="46880" marT="46880" marB="4688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134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80" marR="46880" marT="46880" marB="4688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153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80" marR="46880" marT="46880" marB="4688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117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80" marR="46880" marT="46880" marB="4688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123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80" marR="46880" marT="46880" marB="4688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128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80" marR="46880" marT="46880" marB="4688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164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80" marR="46880" marT="46880" marB="4688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228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80" marR="46880" marT="46880" marB="4688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268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80" marR="46880" marT="46880" marB="4688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249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80" marR="46880" marT="46880" marB="4688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234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80" marR="46880" marT="46880" marB="4688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266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80" marR="46880" marT="46880" marB="4688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262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80" marR="46880" marT="46880" marB="4688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291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80" marR="46880" marT="46880" marB="4688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221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80" marR="46880" marT="46880" marB="4688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127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80" marR="46880" marT="46880" marB="4688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90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80" marR="46880" marT="46880" marB="4688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62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80" marR="46880" marT="46880" marB="4688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14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80" marR="46880" marT="46880" marB="4688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2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80" marR="46880" marT="46880" marB="4688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effectLst/>
                        </a:rPr>
                        <a:t>0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80" marR="46880" marT="46880" marB="46880" anchor="b"/>
                </a:tc>
                <a:extLst>
                  <a:ext uri="{0D108BD9-81ED-4DB2-BD59-A6C34878D82A}">
                    <a16:rowId xmlns:a16="http://schemas.microsoft.com/office/drawing/2014/main" val="1657357734"/>
                  </a:ext>
                </a:extLst>
              </a:tr>
            </a:tbl>
          </a:graphicData>
        </a:graphic>
      </p:graphicFrame>
      <p:sp>
        <p:nvSpPr>
          <p:cNvPr id="5" name="Rectangle 2">
            <a:extLst>
              <a:ext uri="{FF2B5EF4-FFF2-40B4-BE49-F238E27FC236}">
                <a16:creationId xmlns:a16="http://schemas.microsoft.com/office/drawing/2014/main" id="{F41EB27E-D7B8-445A-B578-40AC0E7C8B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414" y="2489200"/>
            <a:ext cx="12951786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273360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F13E5AE4-5120-4161-8058-6278A3D15C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764324"/>
              </p:ext>
            </p:extLst>
          </p:nvPr>
        </p:nvGraphicFramePr>
        <p:xfrm>
          <a:off x="1024087" y="4079615"/>
          <a:ext cx="10221662" cy="236477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64621">
                  <a:extLst>
                    <a:ext uri="{9D8B030D-6E8A-4147-A177-3AD203B41FA5}">
                      <a16:colId xmlns:a16="http://schemas.microsoft.com/office/drawing/2014/main" val="448011143"/>
                    </a:ext>
                  </a:extLst>
                </a:gridCol>
                <a:gridCol w="464621">
                  <a:extLst>
                    <a:ext uri="{9D8B030D-6E8A-4147-A177-3AD203B41FA5}">
                      <a16:colId xmlns:a16="http://schemas.microsoft.com/office/drawing/2014/main" val="2014276757"/>
                    </a:ext>
                  </a:extLst>
                </a:gridCol>
                <a:gridCol w="464621">
                  <a:extLst>
                    <a:ext uri="{9D8B030D-6E8A-4147-A177-3AD203B41FA5}">
                      <a16:colId xmlns:a16="http://schemas.microsoft.com/office/drawing/2014/main" val="439020105"/>
                    </a:ext>
                  </a:extLst>
                </a:gridCol>
                <a:gridCol w="464621">
                  <a:extLst>
                    <a:ext uri="{9D8B030D-6E8A-4147-A177-3AD203B41FA5}">
                      <a16:colId xmlns:a16="http://schemas.microsoft.com/office/drawing/2014/main" val="4399683"/>
                    </a:ext>
                  </a:extLst>
                </a:gridCol>
                <a:gridCol w="464621">
                  <a:extLst>
                    <a:ext uri="{9D8B030D-6E8A-4147-A177-3AD203B41FA5}">
                      <a16:colId xmlns:a16="http://schemas.microsoft.com/office/drawing/2014/main" val="196819678"/>
                    </a:ext>
                  </a:extLst>
                </a:gridCol>
                <a:gridCol w="464621">
                  <a:extLst>
                    <a:ext uri="{9D8B030D-6E8A-4147-A177-3AD203B41FA5}">
                      <a16:colId xmlns:a16="http://schemas.microsoft.com/office/drawing/2014/main" val="2427249186"/>
                    </a:ext>
                  </a:extLst>
                </a:gridCol>
                <a:gridCol w="464621">
                  <a:extLst>
                    <a:ext uri="{9D8B030D-6E8A-4147-A177-3AD203B41FA5}">
                      <a16:colId xmlns:a16="http://schemas.microsoft.com/office/drawing/2014/main" val="59341483"/>
                    </a:ext>
                  </a:extLst>
                </a:gridCol>
                <a:gridCol w="464621">
                  <a:extLst>
                    <a:ext uri="{9D8B030D-6E8A-4147-A177-3AD203B41FA5}">
                      <a16:colId xmlns:a16="http://schemas.microsoft.com/office/drawing/2014/main" val="4083898156"/>
                    </a:ext>
                  </a:extLst>
                </a:gridCol>
                <a:gridCol w="464621">
                  <a:extLst>
                    <a:ext uri="{9D8B030D-6E8A-4147-A177-3AD203B41FA5}">
                      <a16:colId xmlns:a16="http://schemas.microsoft.com/office/drawing/2014/main" val="1194452300"/>
                    </a:ext>
                  </a:extLst>
                </a:gridCol>
                <a:gridCol w="464621">
                  <a:extLst>
                    <a:ext uri="{9D8B030D-6E8A-4147-A177-3AD203B41FA5}">
                      <a16:colId xmlns:a16="http://schemas.microsoft.com/office/drawing/2014/main" val="2277953930"/>
                    </a:ext>
                  </a:extLst>
                </a:gridCol>
                <a:gridCol w="464621">
                  <a:extLst>
                    <a:ext uri="{9D8B030D-6E8A-4147-A177-3AD203B41FA5}">
                      <a16:colId xmlns:a16="http://schemas.microsoft.com/office/drawing/2014/main" val="3233755135"/>
                    </a:ext>
                  </a:extLst>
                </a:gridCol>
                <a:gridCol w="464621">
                  <a:extLst>
                    <a:ext uri="{9D8B030D-6E8A-4147-A177-3AD203B41FA5}">
                      <a16:colId xmlns:a16="http://schemas.microsoft.com/office/drawing/2014/main" val="3808420665"/>
                    </a:ext>
                  </a:extLst>
                </a:gridCol>
                <a:gridCol w="464621">
                  <a:extLst>
                    <a:ext uri="{9D8B030D-6E8A-4147-A177-3AD203B41FA5}">
                      <a16:colId xmlns:a16="http://schemas.microsoft.com/office/drawing/2014/main" val="4256341299"/>
                    </a:ext>
                  </a:extLst>
                </a:gridCol>
                <a:gridCol w="464621">
                  <a:extLst>
                    <a:ext uri="{9D8B030D-6E8A-4147-A177-3AD203B41FA5}">
                      <a16:colId xmlns:a16="http://schemas.microsoft.com/office/drawing/2014/main" val="530044591"/>
                    </a:ext>
                  </a:extLst>
                </a:gridCol>
                <a:gridCol w="464621">
                  <a:extLst>
                    <a:ext uri="{9D8B030D-6E8A-4147-A177-3AD203B41FA5}">
                      <a16:colId xmlns:a16="http://schemas.microsoft.com/office/drawing/2014/main" val="1535281447"/>
                    </a:ext>
                  </a:extLst>
                </a:gridCol>
                <a:gridCol w="464621">
                  <a:extLst>
                    <a:ext uri="{9D8B030D-6E8A-4147-A177-3AD203B41FA5}">
                      <a16:colId xmlns:a16="http://schemas.microsoft.com/office/drawing/2014/main" val="2746222710"/>
                    </a:ext>
                  </a:extLst>
                </a:gridCol>
                <a:gridCol w="464621">
                  <a:extLst>
                    <a:ext uri="{9D8B030D-6E8A-4147-A177-3AD203B41FA5}">
                      <a16:colId xmlns:a16="http://schemas.microsoft.com/office/drawing/2014/main" val="1819089988"/>
                    </a:ext>
                  </a:extLst>
                </a:gridCol>
                <a:gridCol w="464621">
                  <a:extLst>
                    <a:ext uri="{9D8B030D-6E8A-4147-A177-3AD203B41FA5}">
                      <a16:colId xmlns:a16="http://schemas.microsoft.com/office/drawing/2014/main" val="2882456111"/>
                    </a:ext>
                  </a:extLst>
                </a:gridCol>
                <a:gridCol w="464621">
                  <a:extLst>
                    <a:ext uri="{9D8B030D-6E8A-4147-A177-3AD203B41FA5}">
                      <a16:colId xmlns:a16="http://schemas.microsoft.com/office/drawing/2014/main" val="575981527"/>
                    </a:ext>
                  </a:extLst>
                </a:gridCol>
                <a:gridCol w="464621">
                  <a:extLst>
                    <a:ext uri="{9D8B030D-6E8A-4147-A177-3AD203B41FA5}">
                      <a16:colId xmlns:a16="http://schemas.microsoft.com/office/drawing/2014/main" val="1773940685"/>
                    </a:ext>
                  </a:extLst>
                </a:gridCol>
                <a:gridCol w="464621">
                  <a:extLst>
                    <a:ext uri="{9D8B030D-6E8A-4147-A177-3AD203B41FA5}">
                      <a16:colId xmlns:a16="http://schemas.microsoft.com/office/drawing/2014/main" val="435029684"/>
                    </a:ext>
                  </a:extLst>
                </a:gridCol>
                <a:gridCol w="464621">
                  <a:extLst>
                    <a:ext uri="{9D8B030D-6E8A-4147-A177-3AD203B41FA5}">
                      <a16:colId xmlns:a16="http://schemas.microsoft.com/office/drawing/2014/main" val="4086626135"/>
                    </a:ext>
                  </a:extLst>
                </a:gridCol>
              </a:tblGrid>
              <a:tr h="540073">
                <a:tc gridSpan="22">
                  <a:txBody>
                    <a:bodyPr/>
                    <a:lstStyle/>
                    <a:p>
                      <a:pPr>
                        <a:lnSpc>
                          <a:spcPts val="2100"/>
                        </a:lnSpc>
                        <a:spcAft>
                          <a:spcPts val="800"/>
                        </a:spcAft>
                      </a:pPr>
                      <a:r>
                        <a:rPr lang="sl-SI" sz="1050">
                          <a:effectLst/>
                        </a:rPr>
                        <a:t>Prebivalstvo po: OBČINE, POLLETJE , STAROST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47625" marT="142875" marB="152400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8213158"/>
                  </a:ext>
                </a:extLst>
              </a:tr>
              <a:tr h="271524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 gridSpan="2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2021H2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0" marR="47625" marT="47625" marB="47625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6238955"/>
                  </a:ext>
                </a:extLst>
              </a:tr>
              <a:tr h="454156"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65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66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67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68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69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70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71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72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73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74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75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76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77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78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79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80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81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82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83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84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85 + let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extLst>
                  <a:ext uri="{0D108BD9-81ED-4DB2-BD59-A6C34878D82A}">
                    <a16:rowId xmlns:a16="http://schemas.microsoft.com/office/drawing/2014/main" val="1072672136"/>
                  </a:ext>
                </a:extLst>
              </a:tr>
              <a:tr h="10990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Ankaran/Ancarano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56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59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55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53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68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54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43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55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39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30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30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20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25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23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29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27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18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15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15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15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effectLst/>
                        </a:rPr>
                        <a:t>78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extLst>
                  <a:ext uri="{0D108BD9-81ED-4DB2-BD59-A6C34878D82A}">
                    <a16:rowId xmlns:a16="http://schemas.microsoft.com/office/drawing/2014/main" val="4151902688"/>
                  </a:ext>
                </a:extLst>
              </a:tr>
            </a:tbl>
          </a:graphicData>
        </a:graphic>
      </p:graphicFrame>
      <p:sp>
        <p:nvSpPr>
          <p:cNvPr id="3" name="Rectangle 1">
            <a:extLst>
              <a:ext uri="{FF2B5EF4-FFF2-40B4-BE49-F238E27FC236}">
                <a16:creationId xmlns:a16="http://schemas.microsoft.com/office/drawing/2014/main" id="{39DBD65F-3600-44EE-BA4F-124AD85D87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3581" y="2093376"/>
            <a:ext cx="12299053" cy="18004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1200" b="1" i="0" u="none" strike="noStrike" cap="none" normalizeH="0" baseline="0" dirty="0">
                <a:ln>
                  <a:noFill/>
                </a:ln>
                <a:solidFill>
                  <a:srgbClr val="27344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Prebivalstvo po starosti, občine, Slovenija, polletno</a:t>
            </a:r>
            <a:endParaRPr kumimoji="0" lang="sl-SI" altLang="sl-SI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50-54  =242</a:t>
            </a:r>
            <a:endParaRPr kumimoji="0" lang="sl-SI" altLang="sl-SI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55-59 =266</a:t>
            </a:r>
            <a:endParaRPr kumimoji="0" lang="sl-SI" altLang="sl-SI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65-69 = 291                      </a:t>
            </a:r>
            <a:endParaRPr kumimoji="0" lang="sl-SI" altLang="sl-SI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70-74 = 221</a:t>
            </a:r>
            <a:endParaRPr kumimoji="0" lang="sl-SI" altLang="sl-SI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75-79 = 127</a:t>
            </a:r>
            <a:endParaRPr kumimoji="0" lang="sl-SI" altLang="sl-SI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80-84  =  90</a:t>
            </a:r>
            <a:endParaRPr kumimoji="0" lang="sl-SI" altLang="sl-SI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85+     =   78</a:t>
            </a:r>
            <a:endParaRPr kumimoji="0" lang="sl-SI" altLang="sl-SI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-------------------_____________________</a:t>
            </a:r>
            <a:endParaRPr kumimoji="0" lang="sl-SI" altLang="sl-SI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827                         1335</a:t>
            </a:r>
            <a:endParaRPr kumimoji="0" lang="sl-SI" altLang="sl-SI" sz="18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25539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E832A085-C893-4F51-82EA-610D0BD6012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1585145"/>
              </p:ext>
            </p:extLst>
          </p:nvPr>
        </p:nvGraphicFramePr>
        <p:xfrm>
          <a:off x="1029652" y="506438"/>
          <a:ext cx="10132696" cy="178460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47528">
                  <a:extLst>
                    <a:ext uri="{9D8B030D-6E8A-4147-A177-3AD203B41FA5}">
                      <a16:colId xmlns:a16="http://schemas.microsoft.com/office/drawing/2014/main" val="3771301713"/>
                    </a:ext>
                  </a:extLst>
                </a:gridCol>
                <a:gridCol w="1447528">
                  <a:extLst>
                    <a:ext uri="{9D8B030D-6E8A-4147-A177-3AD203B41FA5}">
                      <a16:colId xmlns:a16="http://schemas.microsoft.com/office/drawing/2014/main" val="1349451161"/>
                    </a:ext>
                  </a:extLst>
                </a:gridCol>
                <a:gridCol w="1447528">
                  <a:extLst>
                    <a:ext uri="{9D8B030D-6E8A-4147-A177-3AD203B41FA5}">
                      <a16:colId xmlns:a16="http://schemas.microsoft.com/office/drawing/2014/main" val="375016936"/>
                    </a:ext>
                  </a:extLst>
                </a:gridCol>
                <a:gridCol w="1447528">
                  <a:extLst>
                    <a:ext uri="{9D8B030D-6E8A-4147-A177-3AD203B41FA5}">
                      <a16:colId xmlns:a16="http://schemas.microsoft.com/office/drawing/2014/main" val="142049477"/>
                    </a:ext>
                  </a:extLst>
                </a:gridCol>
                <a:gridCol w="1447528">
                  <a:extLst>
                    <a:ext uri="{9D8B030D-6E8A-4147-A177-3AD203B41FA5}">
                      <a16:colId xmlns:a16="http://schemas.microsoft.com/office/drawing/2014/main" val="2612156109"/>
                    </a:ext>
                  </a:extLst>
                </a:gridCol>
                <a:gridCol w="1447528">
                  <a:extLst>
                    <a:ext uri="{9D8B030D-6E8A-4147-A177-3AD203B41FA5}">
                      <a16:colId xmlns:a16="http://schemas.microsoft.com/office/drawing/2014/main" val="650957063"/>
                    </a:ext>
                  </a:extLst>
                </a:gridCol>
                <a:gridCol w="1447528">
                  <a:extLst>
                    <a:ext uri="{9D8B030D-6E8A-4147-A177-3AD203B41FA5}">
                      <a16:colId xmlns:a16="http://schemas.microsoft.com/office/drawing/2014/main" val="2909932029"/>
                    </a:ext>
                  </a:extLst>
                </a:gridCol>
              </a:tblGrid>
              <a:tr h="363804">
                <a:tc gridSpan="7">
                  <a:txBody>
                    <a:bodyPr/>
                    <a:lstStyle/>
                    <a:p>
                      <a:pPr>
                        <a:lnSpc>
                          <a:spcPts val="2100"/>
                        </a:lnSpc>
                        <a:spcAft>
                          <a:spcPts val="800"/>
                        </a:spcAft>
                      </a:pPr>
                      <a:r>
                        <a:rPr lang="sl-SI" sz="1050">
                          <a:effectLst/>
                        </a:rPr>
                        <a:t>Gospodinjstva po: OBČINA/NASELJE, LETO , ŠTEVILO ČLANOV GOSPODINJSTVA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47625" marT="142875" marB="152400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2413117"/>
                  </a:ext>
                </a:extLst>
              </a:tr>
              <a:tr h="182904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 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2021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0" marR="47625" marT="47625" marB="47625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6371787"/>
                  </a:ext>
                </a:extLst>
              </a:tr>
              <a:tr h="305929"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1 član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2 člana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3 člani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4 člani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5 + članov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Povprečna velikost gospodinjstva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extLst>
                  <a:ext uri="{0D108BD9-81ED-4DB2-BD59-A6C34878D82A}">
                    <a16:rowId xmlns:a16="http://schemas.microsoft.com/office/drawing/2014/main" val="3747488918"/>
                  </a:ext>
                </a:extLst>
              </a:tr>
              <a:tr h="3712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213001 Ankaran/Ancarano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597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395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252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144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effectLst/>
                        </a:rPr>
                        <a:t>94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effectLst/>
                        </a:rPr>
                        <a:t>2,2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b"/>
                </a:tc>
                <a:extLst>
                  <a:ext uri="{0D108BD9-81ED-4DB2-BD59-A6C34878D82A}">
                    <a16:rowId xmlns:a16="http://schemas.microsoft.com/office/drawing/2014/main" val="423107706"/>
                  </a:ext>
                </a:extLst>
              </a:tr>
            </a:tbl>
          </a:graphicData>
        </a:graphic>
      </p:graphicFrame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804A52A7-B8B5-424A-A2D1-60DE9247F6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945178"/>
              </p:ext>
            </p:extLst>
          </p:nvPr>
        </p:nvGraphicFramePr>
        <p:xfrm>
          <a:off x="225084" y="2619216"/>
          <a:ext cx="10937311" cy="3570569"/>
        </p:xfrm>
        <a:graphic>
          <a:graphicData uri="http://schemas.openxmlformats.org/drawingml/2006/table">
            <a:tbl>
              <a:tblPr/>
              <a:tblGrid>
                <a:gridCol w="1562473">
                  <a:extLst>
                    <a:ext uri="{9D8B030D-6E8A-4147-A177-3AD203B41FA5}">
                      <a16:colId xmlns:a16="http://schemas.microsoft.com/office/drawing/2014/main" val="371323770"/>
                    </a:ext>
                  </a:extLst>
                </a:gridCol>
                <a:gridCol w="1562473">
                  <a:extLst>
                    <a:ext uri="{9D8B030D-6E8A-4147-A177-3AD203B41FA5}">
                      <a16:colId xmlns:a16="http://schemas.microsoft.com/office/drawing/2014/main" val="3002127993"/>
                    </a:ext>
                  </a:extLst>
                </a:gridCol>
                <a:gridCol w="1562473">
                  <a:extLst>
                    <a:ext uri="{9D8B030D-6E8A-4147-A177-3AD203B41FA5}">
                      <a16:colId xmlns:a16="http://schemas.microsoft.com/office/drawing/2014/main" val="3895994138"/>
                    </a:ext>
                  </a:extLst>
                </a:gridCol>
                <a:gridCol w="1562473">
                  <a:extLst>
                    <a:ext uri="{9D8B030D-6E8A-4147-A177-3AD203B41FA5}">
                      <a16:colId xmlns:a16="http://schemas.microsoft.com/office/drawing/2014/main" val="4059595409"/>
                    </a:ext>
                  </a:extLst>
                </a:gridCol>
                <a:gridCol w="1562473">
                  <a:extLst>
                    <a:ext uri="{9D8B030D-6E8A-4147-A177-3AD203B41FA5}">
                      <a16:colId xmlns:a16="http://schemas.microsoft.com/office/drawing/2014/main" val="1186828387"/>
                    </a:ext>
                  </a:extLst>
                </a:gridCol>
                <a:gridCol w="1562473">
                  <a:extLst>
                    <a:ext uri="{9D8B030D-6E8A-4147-A177-3AD203B41FA5}">
                      <a16:colId xmlns:a16="http://schemas.microsoft.com/office/drawing/2014/main" val="2319774244"/>
                    </a:ext>
                  </a:extLst>
                </a:gridCol>
                <a:gridCol w="1562473">
                  <a:extLst>
                    <a:ext uri="{9D8B030D-6E8A-4147-A177-3AD203B41FA5}">
                      <a16:colId xmlns:a16="http://schemas.microsoft.com/office/drawing/2014/main" val="55689199"/>
                    </a:ext>
                  </a:extLst>
                </a:gridCol>
              </a:tblGrid>
              <a:tr h="597966">
                <a:tc gridSpan="7">
                  <a:txBody>
                    <a:bodyPr/>
                    <a:lstStyle/>
                    <a:p>
                      <a:pPr algn="l" fontAlgn="base"/>
                      <a:r>
                        <a:rPr lang="sl-SI" b="1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Gospodinjstva po: OBČINE, LETO , TIP GOSPODINJSTVA</a:t>
                      </a:r>
                    </a:p>
                  </a:txBody>
                  <a:tcPr marR="47625" marT="1428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3336589"/>
                  </a:ext>
                </a:extLst>
              </a:tr>
              <a:tr h="477388">
                <a:tc rowSpan="2">
                  <a:txBody>
                    <a:bodyPr/>
                    <a:lstStyle/>
                    <a:p>
                      <a:pPr algn="ctr" fontAlgn="base"/>
                      <a:r>
                        <a:rPr lang="sl-SI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E1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 fontAlgn="base"/>
                      <a:r>
                        <a:rPr lang="sl-SI" b="1">
                          <a:effectLst/>
                          <a:latin typeface="Arial" panose="020B0604020202020204" pitchFamily="34" charset="0"/>
                        </a:rPr>
                        <a:t>2021</a:t>
                      </a:r>
                    </a:p>
                  </a:txBody>
                  <a:tcPr marL="95250" marR="47625" marT="47625" marB="47625" anchor="ctr">
                    <a:lnL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1717086"/>
                  </a:ext>
                </a:extLst>
              </a:tr>
              <a:tr h="1540438"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sl-SI" b="1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Enočlansko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sl-SI" b="1">
                          <a:effectLst/>
                          <a:latin typeface="Arial" panose="020B0604020202020204" pitchFamily="34" charset="0"/>
                        </a:rPr>
                        <a:t>Veččlansko nedružinsko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sl-SI" b="1">
                          <a:effectLst/>
                          <a:latin typeface="Arial" panose="020B0604020202020204" pitchFamily="34" charset="0"/>
                        </a:rPr>
                        <a:t>Veččlansko enodružinsko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sl-SI" b="1">
                          <a:effectLst/>
                          <a:latin typeface="Arial" panose="020B0604020202020204" pitchFamily="34" charset="0"/>
                        </a:rPr>
                        <a:t>Veččlansko enodružinsko razširjeno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sl-SI" b="1">
                          <a:effectLst/>
                          <a:latin typeface="Arial" panose="020B0604020202020204" pitchFamily="34" charset="0"/>
                        </a:rPr>
                        <a:t>Veččlansko dvo- ali večdružinsko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sl-SI" b="1">
                          <a:effectLst/>
                          <a:latin typeface="Arial" panose="020B0604020202020204" pitchFamily="34" charset="0"/>
                        </a:rPr>
                        <a:t>Veččlansko dvo- ali večdružinsko razširjeno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3275494"/>
                  </a:ext>
                </a:extLst>
              </a:tr>
              <a:tr h="954777">
                <a:tc>
                  <a:txBody>
                    <a:bodyPr/>
                    <a:lstStyle/>
                    <a:p>
                      <a:pPr algn="l" fontAlgn="ctr"/>
                      <a:r>
                        <a:rPr lang="sl-SI" b="1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Ankaran/Ancarano</a:t>
                      </a:r>
                    </a:p>
                  </a:txBody>
                  <a:tcPr marL="95250" marR="95250" marT="95250" marB="95250" anchor="ctr">
                    <a:lnL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494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ase"/>
                      <a:r>
                        <a:rPr lang="sl-SI" b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597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ase"/>
                      <a:r>
                        <a:rPr lang="sl-SI" b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36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ase"/>
                      <a:r>
                        <a:rPr lang="sl-SI" b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692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ase"/>
                      <a:r>
                        <a:rPr lang="sl-SI" b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92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ase"/>
                      <a:r>
                        <a:rPr lang="sl-SI" b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57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ase"/>
                      <a:r>
                        <a:rPr lang="sl-SI" b="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6B6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99657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0622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1049</TotalTime>
  <Words>1531</Words>
  <Application>Microsoft Office PowerPoint</Application>
  <PresentationFormat>Širokozaslonsko</PresentationFormat>
  <Paragraphs>438</Paragraphs>
  <Slides>18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18</vt:i4>
      </vt:variant>
    </vt:vector>
  </HeadingPairs>
  <TitlesOfParts>
    <vt:vector size="22" baseType="lpstr">
      <vt:lpstr>Arial</vt:lpstr>
      <vt:lpstr>Calibri</vt:lpstr>
      <vt:lpstr>Calibri Light</vt:lpstr>
      <vt:lpstr>Officeova tema</vt:lpstr>
      <vt:lpstr>DEMOGRAFIJA  ANKARANA</vt:lpstr>
      <vt:lpstr>Prebivalstvo Ankarana v letih 2015-2021</vt:lpstr>
      <vt:lpstr>Živorojeni      v ANKARANU        Umrli     </vt:lpstr>
      <vt:lpstr>PowerPointova predstavitev</vt:lpstr>
      <vt:lpstr>PowerPointova predstavitev</vt:lpstr>
      <vt:lpstr>STAREJŠI v Ankaranu  2015 -2021 in naprej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Kazalniki delež starejših  v Ankaranu -ocena</vt:lpstr>
      <vt:lpstr> Zaključek: </vt:lpstr>
      <vt:lpstr>Zaključek</vt:lpstr>
      <vt:lpstr>PowerPointova predstavitev</vt:lpstr>
      <vt:lpstr>PowerPointova predstavitev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Tata</dc:creator>
  <cp:lastModifiedBy>Tata</cp:lastModifiedBy>
  <cp:revision>9</cp:revision>
  <dcterms:created xsi:type="dcterms:W3CDTF">2022-04-19T18:43:51Z</dcterms:created>
  <dcterms:modified xsi:type="dcterms:W3CDTF">2023-03-16T22:57:14Z</dcterms:modified>
</cp:coreProperties>
</file>