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84" r:id="rId5"/>
    <p:sldId id="262" r:id="rId6"/>
    <p:sldId id="258" r:id="rId7"/>
    <p:sldId id="270" r:id="rId8"/>
    <p:sldId id="261" r:id="rId9"/>
    <p:sldId id="267" r:id="rId10"/>
    <p:sldId id="269" r:id="rId11"/>
    <p:sldId id="265" r:id="rId12"/>
    <p:sldId id="260" r:id="rId13"/>
    <p:sldId id="273" r:id="rId14"/>
    <p:sldId id="274" r:id="rId15"/>
    <p:sldId id="272" r:id="rId1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5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8B3472-6B79-4043-A53B-8EE515AA2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74D9E9D-1FA0-4C49-8C6B-276B2EB28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71FD9D9-3C16-45B2-889E-782D4E5E4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6EB6E2D-F4C6-4FB4-8A43-454D929FA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17B27D9-7D35-4A65-9A63-6B7E0868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585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F21015-F593-41EE-89B1-B4D354E4A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4B63363-49B6-4A5F-835A-C36768C4A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13282FF-F219-455B-9DC7-5B2E3E286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8AA6505-1748-4E3B-AFCB-FAFD30C9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D05DB2A-0870-4ED6-9338-EFB11800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306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00887B04-7268-4410-AD4C-6FC38AF8E9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BC47F58-6F7E-4874-B4B9-9A2461ECB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5E91427-7606-4A73-ACEA-6C492AEF7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997D8EF-9AE7-4EDD-BDE7-7342B3D0F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C46AEC4-03EF-4AE2-A6B6-6295F5E58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02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13B46D4-89D9-4AB0-90A5-FBF9C1096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0D88B21-AA5C-4399-BF63-FDAEE537F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2EF73BD-6563-4C67-ABC0-D581D4F0C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7D1C4D5-A9CE-40CA-990D-4AA5305A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613600A-A5AA-48AD-A570-0A6A7D960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123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56D544-102D-489D-88BF-A91D489A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FE75F1B-0714-412A-9984-00F9EC707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649F12C-A388-420F-A92B-A2A57555B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27133FC-6211-4E6E-AC2B-82FCF8E28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1C7032-9969-42A1-B22D-9705641FA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592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1AEA33-6B3A-49FF-9EBE-53940501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0AAF491-148F-494E-B0EF-1DFA6D4F8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7508EE3-1DFC-475B-8621-5818CD367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DB54C2F-6A41-4842-9DC2-79FAF1DBF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725E432-D996-4B24-81E5-38BCE6CD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9B18EF9-BBC8-4368-A705-CB82C728E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981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488B7E-B7E3-4EEF-BCF2-C3F122CC8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804360D-239A-4785-9BEB-6726B220D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6A3651A-F07E-4CA6-9672-3ACA1E689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46CDEC4-D859-4817-81A7-31BDF192BC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E90C725-04B5-4E0B-92AB-5E40C5BF06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E0BFD91-BDB0-4199-AAC9-5E67FB914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9FBEBC1E-1FB2-47DB-8A58-94138B3C6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C36BA28-ABE8-4A37-A8C7-A927A8DEC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798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08C359-E48B-4D2B-AA81-51AFF2BA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07588E6-0D0E-4827-954A-8F0774EF3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7F52711-A7E9-46C2-9D41-2F08BA0D0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D0BBFEAC-2BBE-417A-86AC-67AC5BDF7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198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C8D6F26-CB1F-4B14-9353-FB0D88E6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BF2F812E-6E62-4E00-A0B5-481CA5E84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E31EE7C-6898-44EC-9108-BA219C87E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810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F20FFE-2423-435F-A219-3762DE81F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0B335C-6012-43D2-9771-10B6915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6891833-E990-41BB-842B-D9D97451D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3B0F4BD-94E9-4398-82B1-C21A639D8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F815D40-3878-4E61-8F1F-A2DFD7CE2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C4C6918-6423-4219-84CE-3F5091F8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67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77394D-08C9-44F0-BFF2-981F04386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1D888A7-391A-4CB6-9017-054C4477FB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FCB95EF-78E4-496F-A0F3-90FDF9109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7316C4A-FB39-42A0-BDE5-A12C78CEC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8F96308-B114-4525-8548-A74C97F28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4A7504-581A-40B8-8857-39805E892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2948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A05F12F-7F33-4991-A0CF-59774D596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DA8C7CC-2793-40F7-81AE-7AC583BFC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531E17D-D604-44BC-8EFF-7519AD64ED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C9BE-7FA2-47DC-BD29-CFFBD551F1F5}" type="datetimeFigureOut">
              <a:rPr lang="sl-SI" smtClean="0"/>
              <a:t>17. 03. 2023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8B73107-01EA-443C-B545-51B6E0DE4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19F5D59-0B8F-429A-97F8-A80FFA806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311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A61C3F-2A89-4F96-9DE9-0704A16283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DEMOGRAFIJA </a:t>
            </a:r>
            <a:br>
              <a:rPr lang="sl-SI" dirty="0"/>
            </a:br>
            <a:r>
              <a:rPr lang="sl-SI" dirty="0"/>
              <a:t>ANKARANA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25C1050-4EC1-4FA5-8C41-D1D14FC104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Center dnevnih aktivnosti za starejše</a:t>
            </a:r>
          </a:p>
          <a:p>
            <a:r>
              <a:rPr lang="sl-SI" dirty="0"/>
              <a:t>17.3.2023</a:t>
            </a:r>
          </a:p>
        </p:txBody>
      </p:sp>
    </p:spTree>
    <p:extLst>
      <p:ext uri="{BB962C8B-B14F-4D97-AF65-F5344CB8AC3E}">
        <p14:creationId xmlns:p14="http://schemas.microsoft.com/office/powerpoint/2010/main" val="550370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768881B-A9AE-4391-A37B-EB7417D04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749402"/>
              </p:ext>
            </p:extLst>
          </p:nvPr>
        </p:nvGraphicFramePr>
        <p:xfrm>
          <a:off x="163773" y="354844"/>
          <a:ext cx="10998624" cy="2764155"/>
        </p:xfrm>
        <a:graphic>
          <a:graphicData uri="http://schemas.openxmlformats.org/drawingml/2006/table">
            <a:tbl>
              <a:tblPr/>
              <a:tblGrid>
                <a:gridCol w="1374828">
                  <a:extLst>
                    <a:ext uri="{9D8B030D-6E8A-4147-A177-3AD203B41FA5}">
                      <a16:colId xmlns:a16="http://schemas.microsoft.com/office/drawing/2014/main" val="140876098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988811394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080113428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355842829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719202299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2393602774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130113097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494944302"/>
                    </a:ext>
                  </a:extLst>
                </a:gridCol>
              </a:tblGrid>
              <a:tr h="356554">
                <a:tc gridSpan="8">
                  <a:txBody>
                    <a:bodyPr/>
                    <a:lstStyle/>
                    <a:p>
                      <a:pPr algn="l" fontAlgn="base"/>
                      <a:r>
                        <a:rPr lang="it-IT" b="1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Družine po: OBČINE, LETO , TIP DRUŽINE</a:t>
                      </a:r>
                    </a:p>
                  </a:txBody>
                  <a:tcPr marR="47625" marT="142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292997"/>
                  </a:ext>
                </a:extLst>
              </a:tr>
              <a:tr h="284656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294373"/>
                  </a:ext>
                </a:extLst>
              </a:tr>
              <a:tr h="9185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Zakonski par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Zakonski par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Mati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Oče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Zunajzakonska partnerja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Zunajzakonska partnerja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302004"/>
                  </a:ext>
                </a:extLst>
              </a:tr>
              <a:tr h="569312">
                <a:tc>
                  <a:txBody>
                    <a:bodyPr/>
                    <a:lstStyle/>
                    <a:p>
                      <a:pPr algn="l" fontAlgn="ctr"/>
                      <a:r>
                        <a:rPr lang="sl-SI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916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58998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ED3EA6B-631B-4156-9ED0-30FC84C05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397028"/>
              </p:ext>
            </p:extLst>
          </p:nvPr>
        </p:nvGraphicFramePr>
        <p:xfrm>
          <a:off x="163773" y="3927596"/>
          <a:ext cx="11190027" cy="2514578"/>
        </p:xfrm>
        <a:graphic>
          <a:graphicData uri="http://schemas.openxmlformats.org/drawingml/2006/table">
            <a:tbl>
              <a:tblPr/>
              <a:tblGrid>
                <a:gridCol w="2278208">
                  <a:extLst>
                    <a:ext uri="{9D8B030D-6E8A-4147-A177-3AD203B41FA5}">
                      <a16:colId xmlns:a16="http://schemas.microsoft.com/office/drawing/2014/main" val="2846690369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2518825908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140962211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051871965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715690014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2498368750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888530706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553662972"/>
                    </a:ext>
                  </a:extLst>
                </a:gridCol>
              </a:tblGrid>
              <a:tr h="359354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628320"/>
                  </a:ext>
                </a:extLst>
              </a:tr>
              <a:tr h="1426301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Zakonski par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Zakonski par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Mati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Oče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Zunajzakonska partnerja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Zunajzakonska partnerja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936133"/>
                  </a:ext>
                </a:extLst>
              </a:tr>
              <a:tr h="718707">
                <a:tc>
                  <a:txBody>
                    <a:bodyPr/>
                    <a:lstStyle/>
                    <a:p>
                      <a:pPr algn="l" fontAlgn="ctr"/>
                      <a:r>
                        <a:rPr lang="sl-SI" sz="18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253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261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52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745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B66BC65-900E-4F9B-8162-52A5832C0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886367"/>
              </p:ext>
            </p:extLst>
          </p:nvPr>
        </p:nvGraphicFramePr>
        <p:xfrm>
          <a:off x="984738" y="4768034"/>
          <a:ext cx="10241278" cy="1871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34315">
                  <a:extLst>
                    <a:ext uri="{9D8B030D-6E8A-4147-A177-3AD203B41FA5}">
                      <a16:colId xmlns:a16="http://schemas.microsoft.com/office/drawing/2014/main" val="2265631321"/>
                    </a:ext>
                  </a:extLst>
                </a:gridCol>
                <a:gridCol w="2934315">
                  <a:extLst>
                    <a:ext uri="{9D8B030D-6E8A-4147-A177-3AD203B41FA5}">
                      <a16:colId xmlns:a16="http://schemas.microsoft.com/office/drawing/2014/main" val="1582848707"/>
                    </a:ext>
                  </a:extLst>
                </a:gridCol>
                <a:gridCol w="2186324">
                  <a:extLst>
                    <a:ext uri="{9D8B030D-6E8A-4147-A177-3AD203B41FA5}">
                      <a16:colId xmlns:a16="http://schemas.microsoft.com/office/drawing/2014/main" val="3700465598"/>
                    </a:ext>
                  </a:extLst>
                </a:gridCol>
                <a:gridCol w="2186324">
                  <a:extLst>
                    <a:ext uri="{9D8B030D-6E8A-4147-A177-3AD203B41FA5}">
                      <a16:colId xmlns:a16="http://schemas.microsoft.com/office/drawing/2014/main" val="3354741816"/>
                    </a:ext>
                  </a:extLst>
                </a:gridCol>
              </a:tblGrid>
              <a:tr h="470421">
                <a:tc gridSpan="4"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- izbrani kazalniki po: OBČINE, POLLETJE, SPOL , KAZALNIK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811106"/>
                  </a:ext>
                </a:extLst>
              </a:tr>
              <a:tr h="23650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2021H2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338081"/>
                  </a:ext>
                </a:extLst>
              </a:tr>
              <a:tr h="236506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Spol - SKUPAJ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937965"/>
                  </a:ext>
                </a:extLst>
              </a:tr>
              <a:tr h="395584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Koeficient starostne odvisnosti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mladih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starih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601839853"/>
                  </a:ext>
                </a:extLst>
              </a:tr>
              <a:tr h="3209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SLOVENIJA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56,2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23,6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32,7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245158707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496CFEB-C253-4954-9E9F-8CC8D0225B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387694"/>
              </p:ext>
            </p:extLst>
          </p:nvPr>
        </p:nvGraphicFramePr>
        <p:xfrm>
          <a:off x="984738" y="2573475"/>
          <a:ext cx="10241280" cy="1871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0711">
                  <a:extLst>
                    <a:ext uri="{9D8B030D-6E8A-4147-A177-3AD203B41FA5}">
                      <a16:colId xmlns:a16="http://schemas.microsoft.com/office/drawing/2014/main" val="3594459162"/>
                    </a:ext>
                  </a:extLst>
                </a:gridCol>
                <a:gridCol w="3172201">
                  <a:extLst>
                    <a:ext uri="{9D8B030D-6E8A-4147-A177-3AD203B41FA5}">
                      <a16:colId xmlns:a16="http://schemas.microsoft.com/office/drawing/2014/main" val="3813453779"/>
                    </a:ext>
                  </a:extLst>
                </a:gridCol>
                <a:gridCol w="3029184">
                  <a:extLst>
                    <a:ext uri="{9D8B030D-6E8A-4147-A177-3AD203B41FA5}">
                      <a16:colId xmlns:a16="http://schemas.microsoft.com/office/drawing/2014/main" val="3608412484"/>
                    </a:ext>
                  </a:extLst>
                </a:gridCol>
                <a:gridCol w="3029184">
                  <a:extLst>
                    <a:ext uri="{9D8B030D-6E8A-4147-A177-3AD203B41FA5}">
                      <a16:colId xmlns:a16="http://schemas.microsoft.com/office/drawing/2014/main" val="2476723258"/>
                    </a:ext>
                  </a:extLst>
                </a:gridCol>
              </a:tblGrid>
              <a:tr h="462448">
                <a:tc gridSpan="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- izbrani kazalniki po: OBČINE, POLLETJE, SPOL , KAZALNIK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727376"/>
                  </a:ext>
                </a:extLst>
              </a:tr>
              <a:tr h="23249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235265"/>
                  </a:ext>
                </a:extLst>
              </a:tr>
              <a:tr h="23249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635512"/>
                  </a:ext>
                </a:extLst>
              </a:tr>
              <a:tr h="23249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mladih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starih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801880094"/>
                  </a:ext>
                </a:extLst>
              </a:tr>
              <a:tr h="47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59,3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19,8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39,6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341489237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6F76246-D647-4721-8D67-7AEF7962F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89" y="470030"/>
            <a:ext cx="1454535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 dirty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- izbrani kazalniki, občine, Slovenija, polletno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Spremljanje spreminjanja koeficienta starostne odvisnosti in staranja prebivalstva kot orodje za planiranje naselitvenih, pokojninskih in infrastrukturnih politik. Kazalnik prikazuje trend staranja skozi dalj</a:t>
            </a:r>
            <a:r>
              <a:rPr kumimoji="0" lang="sl-SI" altLang="sl-SI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</a:t>
            </a:r>
            <a:r>
              <a:rPr kumimoji="0" lang="sl-SI" altLang="sl-SI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časovno obdobje.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4A8EAF0-C2F8-4166-A727-CFA1B2FDABDE}"/>
              </a:ext>
            </a:extLst>
          </p:cNvPr>
          <p:cNvSpPr txBox="1"/>
          <p:nvPr/>
        </p:nvSpPr>
        <p:spPr>
          <a:xfrm>
            <a:off x="309489" y="816403"/>
            <a:ext cx="10832122" cy="1262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Koeficient starostne odvisnosti starih je kazalnik, ki kaže število starostno odvisnih prebivalcev na 100 delovno sposobnih prebivalcev. To je ključen kazalnik za izražanje demografskega pritiska v prihodnosti. Na območjih z visoko rastjo koeficienta se prebivalstvo hitro stara, zato so potrebne infrastrukturne prilagoditve: domovi za starejše, mobilnost, zdravstvena infrastruktura itd</a:t>
            </a:r>
            <a:r>
              <a:rPr lang="sl-SI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122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D4BA3A-A57C-44D9-94C3-04727AB87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Kazalniki delež starejših  v Ankaranu -ocena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94CF39B-D5EF-45B2-968C-69E07551A0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Leta 2026</a:t>
            </a:r>
          </a:p>
          <a:p>
            <a:endParaRPr lang="sl-SI" dirty="0"/>
          </a:p>
          <a:p>
            <a:r>
              <a:rPr lang="sl-SI" dirty="0"/>
              <a:t>Delovno sposobnih    1573</a:t>
            </a:r>
          </a:p>
          <a:p>
            <a:r>
              <a:rPr lang="sl-SI" dirty="0"/>
              <a:t>Starejših nad 65 let     1069</a:t>
            </a:r>
          </a:p>
          <a:p>
            <a:endParaRPr lang="sl-SI" dirty="0"/>
          </a:p>
          <a:p>
            <a:r>
              <a:rPr lang="sl-SI" dirty="0"/>
              <a:t> Koeficient starostne odvisnosti          starih 67,95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88C1CBD-52C7-4AE6-B42F-D976FE319F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/>
              <a:t>Leta 2031</a:t>
            </a:r>
          </a:p>
          <a:p>
            <a:endParaRPr lang="sl-SI" dirty="0"/>
          </a:p>
          <a:p>
            <a:r>
              <a:rPr lang="sl-SI" dirty="0"/>
              <a:t>Delovno sposobnih 1573</a:t>
            </a:r>
          </a:p>
          <a:p>
            <a:r>
              <a:rPr lang="sl-SI" dirty="0"/>
              <a:t>Starejših nad 65 let  1335</a:t>
            </a:r>
          </a:p>
          <a:p>
            <a:endParaRPr lang="sl-SI" dirty="0"/>
          </a:p>
          <a:p>
            <a:r>
              <a:rPr lang="sl-SI" dirty="0"/>
              <a:t>Koeficient starostne odvisnosti</a:t>
            </a:r>
          </a:p>
          <a:p>
            <a:r>
              <a:rPr lang="sl-SI" dirty="0"/>
              <a:t>Starih 84,69</a:t>
            </a:r>
          </a:p>
        </p:txBody>
      </p:sp>
    </p:spTree>
    <p:extLst>
      <p:ext uri="{BB962C8B-B14F-4D97-AF65-F5344CB8AC3E}">
        <p14:creationId xmlns:p14="http://schemas.microsoft.com/office/powerpoint/2010/main" val="371423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66C876-2B94-4EB2-B33F-43ACAF195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l-SI" dirty="0"/>
            </a:br>
            <a:r>
              <a:rPr lang="sl-SI" dirty="0">
                <a:solidFill>
                  <a:srgbClr val="FF0000"/>
                </a:solidFill>
              </a:rPr>
              <a:t>Zaključek:</a:t>
            </a:r>
            <a:br>
              <a:rPr lang="sl-SI" dirty="0">
                <a:solidFill>
                  <a:srgbClr val="FF0000"/>
                </a:solidFill>
              </a:rPr>
            </a:b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CBF0018-5CD5-45D3-906B-B0DC3DB87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 Občina Ankaran se že sedaj uvršča v Sloveniji med občine, ki imajo najstarejše prebivalstvo, saj presega v letu 2021 za cca 20% slovensko povprečje – ima že 24,9 % prebivalcev, ki so starejši od 65 let.</a:t>
            </a:r>
          </a:p>
          <a:p>
            <a:r>
              <a:rPr lang="sl-SI" dirty="0"/>
              <a:t>Iz demografske projekcije izhaja, da bo delež starejših do leta 2026 hitro naraščaj in dosegel  32,9% vseh prebivalcev , v letu 2031 pa že  41,1% vseh občanov Ankarana.</a:t>
            </a:r>
          </a:p>
          <a:p>
            <a:r>
              <a:rPr lang="sl-SI" dirty="0"/>
              <a:t>V letu 2021 je bilo v Ankaranu 597 enočlanskih gospodinjstev in ker je v porastu trend družin brez otrok, bo potrebno poskrbeti za te ranljive skupine z organiziranim socialnim varstvom.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95027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709E34-C470-4F8E-A71E-C4ABDEA0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Zaključek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C8D37E1-B76F-4675-9827-40D062100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Kazalnik – Koeficient starostne odvisnosti starih bo iz leta 2021 ko znaša 39,6 , narasel v letu 2026 na 67,95 in se do leta 2031 povzpel na</a:t>
            </a:r>
          </a:p>
          <a:p>
            <a:pPr marL="0" indent="0">
              <a:buNone/>
            </a:pPr>
            <a:r>
              <a:rPr lang="sl-SI" dirty="0"/>
              <a:t>   84,69. Torej 85 oseb bo odvisnih od 100 oseb, ki bodo zaposlene, kar </a:t>
            </a:r>
          </a:p>
          <a:p>
            <a:pPr marL="0" indent="0">
              <a:buNone/>
            </a:pPr>
            <a:r>
              <a:rPr lang="sl-SI" dirty="0"/>
              <a:t>   potrjuje NUJNO potrebo po reševanju starejših občanov v Ankaranu z</a:t>
            </a:r>
          </a:p>
          <a:p>
            <a:pPr marL="0" indent="0">
              <a:buNone/>
            </a:pPr>
            <a:r>
              <a:rPr lang="sl-SI" dirty="0"/>
              <a:t>   institucionalnim varstvom v obliki doma starejših občanov in gradnjo</a:t>
            </a:r>
          </a:p>
          <a:p>
            <a:pPr marL="0" indent="0">
              <a:buNone/>
            </a:pPr>
            <a:r>
              <a:rPr lang="sl-SI" dirty="0"/>
              <a:t>   varovanih stanovanj za starejše.</a:t>
            </a:r>
          </a:p>
          <a:p>
            <a:pPr marL="0" indent="0">
              <a:buNone/>
            </a:pPr>
            <a:r>
              <a:rPr lang="sl-SI" dirty="0"/>
              <a:t>   </a:t>
            </a:r>
            <a:r>
              <a:rPr lang="sl-SI" dirty="0">
                <a:solidFill>
                  <a:srgbClr val="FF0000"/>
                </a:solidFill>
              </a:rPr>
              <a:t>NUJNO JE, DA SE OBČINA TAKOJ LOTI REŠEVANJA PROBLEMATIKE 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   STAREJŠIH OBČANOV V ANKARANU !   </a:t>
            </a:r>
          </a:p>
        </p:txBody>
      </p:sp>
    </p:spTree>
    <p:extLst>
      <p:ext uri="{BB962C8B-B14F-4D97-AF65-F5344CB8AC3E}">
        <p14:creationId xmlns:p14="http://schemas.microsoft.com/office/powerpoint/2010/main" val="461896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23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5EE853-4410-47DD-AFF6-D18265D2E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Prebivalstvo Ankarana v letih 2015-2022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E62E158-FCB6-414E-818B-1B3044AE8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Leto     stalno prijavljeni  začasno prijavljeni      SKUPAJ   </a:t>
            </a:r>
          </a:p>
          <a:p>
            <a:r>
              <a:rPr lang="sl-SI" dirty="0">
                <a:solidFill>
                  <a:srgbClr val="FF0000"/>
                </a:solidFill>
              </a:rPr>
              <a:t>2015           3158                        179                            3237</a:t>
            </a:r>
          </a:p>
          <a:p>
            <a:r>
              <a:rPr lang="sl-SI" dirty="0"/>
              <a:t>2016           3154                          73                            3227 </a:t>
            </a:r>
          </a:p>
          <a:p>
            <a:r>
              <a:rPr lang="sl-SI" dirty="0"/>
              <a:t>2017           3140                          65                            3205</a:t>
            </a:r>
          </a:p>
          <a:p>
            <a:r>
              <a:rPr lang="sl-SI" dirty="0"/>
              <a:t>2018           3171                           45                           3216</a:t>
            </a:r>
          </a:p>
          <a:p>
            <a:r>
              <a:rPr lang="sl-SI" dirty="0"/>
              <a:t>2019           3133                           82                           3215</a:t>
            </a:r>
          </a:p>
          <a:p>
            <a:r>
              <a:rPr lang="sl-SI" dirty="0"/>
              <a:t>2020           3142                          111                          3253</a:t>
            </a:r>
          </a:p>
          <a:p>
            <a:r>
              <a:rPr lang="sl-SI" dirty="0"/>
              <a:t>2021           3114                          135                          3249 </a:t>
            </a:r>
          </a:p>
          <a:p>
            <a:r>
              <a:rPr lang="sl-SI" dirty="0">
                <a:solidFill>
                  <a:srgbClr val="FF0000"/>
                </a:solidFill>
              </a:rPr>
              <a:t>2022           3110   (-48)               172                         3282     (+45)   </a:t>
            </a:r>
          </a:p>
        </p:txBody>
      </p:sp>
    </p:spTree>
    <p:extLst>
      <p:ext uri="{BB962C8B-B14F-4D97-AF65-F5344CB8AC3E}">
        <p14:creationId xmlns:p14="http://schemas.microsoft.com/office/powerpoint/2010/main" val="2946452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3BEAF5-1ACF-4D4C-8F5C-BC0C70CA3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B050"/>
                </a:solidFill>
              </a:rPr>
              <a:t>Živorojeni </a:t>
            </a:r>
            <a:r>
              <a:rPr lang="sl-SI" dirty="0"/>
              <a:t>     v ANKARANU        </a:t>
            </a:r>
            <a:r>
              <a:rPr lang="sl-SI" dirty="0">
                <a:solidFill>
                  <a:srgbClr val="7030A0"/>
                </a:solidFill>
              </a:rPr>
              <a:t>Umrli </a:t>
            </a:r>
            <a:r>
              <a:rPr lang="sl-SI" dirty="0"/>
              <a:t>   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2202A65-A8A1-4F56-B804-2520A2E385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 Leto 2015  Dek11+Deč 7 = 18</a:t>
            </a:r>
          </a:p>
          <a:p>
            <a:r>
              <a:rPr lang="sl-SI" dirty="0"/>
              <a:t>Leto 2016           13+14      =27 </a:t>
            </a:r>
          </a:p>
          <a:p>
            <a:r>
              <a:rPr lang="sl-SI" dirty="0"/>
              <a:t>Leto 2017           15 + 14    =29</a:t>
            </a:r>
          </a:p>
          <a:p>
            <a:r>
              <a:rPr lang="sl-SI" dirty="0"/>
              <a:t>Leto 2018           15  +16    =31</a:t>
            </a:r>
          </a:p>
          <a:p>
            <a:r>
              <a:rPr lang="sl-SI" dirty="0"/>
              <a:t>Leto 2019            10 +15    =25</a:t>
            </a:r>
          </a:p>
          <a:p>
            <a:r>
              <a:rPr lang="sl-SI" dirty="0"/>
              <a:t>Leto 2020              6 +16    =22</a:t>
            </a:r>
          </a:p>
          <a:p>
            <a:r>
              <a:rPr lang="sl-SI" dirty="0"/>
              <a:t>Leto 2021              6 + 13   = 19</a:t>
            </a:r>
          </a:p>
          <a:p>
            <a:r>
              <a:rPr lang="sl-SI" dirty="0"/>
              <a:t>Leto 2022</a:t>
            </a:r>
          </a:p>
          <a:p>
            <a:r>
              <a:rPr lang="sl-SI" dirty="0"/>
              <a:t>Letno povprečje = 24,4 rojenih                   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CDF2FD8-60B5-4307-B860-4E26E5A0AF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Leto 2015    ml.4+ 17st.65  =21   </a:t>
            </a:r>
          </a:p>
          <a:p>
            <a:r>
              <a:rPr lang="sl-SI" dirty="0"/>
              <a:t>Leto 2016           6+16           =22</a:t>
            </a:r>
          </a:p>
          <a:p>
            <a:r>
              <a:rPr lang="sl-SI" dirty="0"/>
              <a:t>Leto 2017           4 +21          =25</a:t>
            </a:r>
          </a:p>
          <a:p>
            <a:r>
              <a:rPr lang="sl-SI" dirty="0"/>
              <a:t>Leto 2018           4  +17         =21 </a:t>
            </a:r>
          </a:p>
          <a:p>
            <a:r>
              <a:rPr lang="sl-SI" dirty="0"/>
              <a:t>Leto 2019           3  +18         =21 </a:t>
            </a:r>
          </a:p>
          <a:p>
            <a:r>
              <a:rPr lang="sl-SI" dirty="0"/>
              <a:t>Leto 2020           6  +25         =31</a:t>
            </a:r>
          </a:p>
          <a:p>
            <a:r>
              <a:rPr lang="sl-SI" dirty="0"/>
              <a:t>Leto  2021           4 + 20        =24    </a:t>
            </a:r>
          </a:p>
          <a:p>
            <a:r>
              <a:rPr lang="sl-SI" dirty="0"/>
              <a:t>Letno povprečje = 23,5 umrlih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3817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0EA48F8-682F-CA65-E5A2-BF97200E6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766814"/>
              </p:ext>
            </p:extLst>
          </p:nvPr>
        </p:nvGraphicFramePr>
        <p:xfrm>
          <a:off x="553065" y="457200"/>
          <a:ext cx="10609281" cy="2051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8809">
                  <a:extLst>
                    <a:ext uri="{9D8B030D-6E8A-4147-A177-3AD203B41FA5}">
                      <a16:colId xmlns:a16="http://schemas.microsoft.com/office/drawing/2014/main" val="2280138766"/>
                    </a:ext>
                  </a:extLst>
                </a:gridCol>
                <a:gridCol w="1178809">
                  <a:extLst>
                    <a:ext uri="{9D8B030D-6E8A-4147-A177-3AD203B41FA5}">
                      <a16:colId xmlns:a16="http://schemas.microsoft.com/office/drawing/2014/main" val="2236031622"/>
                    </a:ext>
                  </a:extLst>
                </a:gridCol>
                <a:gridCol w="1178809">
                  <a:extLst>
                    <a:ext uri="{9D8B030D-6E8A-4147-A177-3AD203B41FA5}">
                      <a16:colId xmlns:a16="http://schemas.microsoft.com/office/drawing/2014/main" val="2140633352"/>
                    </a:ext>
                  </a:extLst>
                </a:gridCol>
                <a:gridCol w="1178809">
                  <a:extLst>
                    <a:ext uri="{9D8B030D-6E8A-4147-A177-3AD203B41FA5}">
                      <a16:colId xmlns:a16="http://schemas.microsoft.com/office/drawing/2014/main" val="1727007793"/>
                    </a:ext>
                  </a:extLst>
                </a:gridCol>
                <a:gridCol w="1178809">
                  <a:extLst>
                    <a:ext uri="{9D8B030D-6E8A-4147-A177-3AD203B41FA5}">
                      <a16:colId xmlns:a16="http://schemas.microsoft.com/office/drawing/2014/main" val="56150997"/>
                    </a:ext>
                  </a:extLst>
                </a:gridCol>
                <a:gridCol w="1178809">
                  <a:extLst>
                    <a:ext uri="{9D8B030D-6E8A-4147-A177-3AD203B41FA5}">
                      <a16:colId xmlns:a16="http://schemas.microsoft.com/office/drawing/2014/main" val="1159168190"/>
                    </a:ext>
                  </a:extLst>
                </a:gridCol>
                <a:gridCol w="1178809">
                  <a:extLst>
                    <a:ext uri="{9D8B030D-6E8A-4147-A177-3AD203B41FA5}">
                      <a16:colId xmlns:a16="http://schemas.microsoft.com/office/drawing/2014/main" val="2860447569"/>
                    </a:ext>
                  </a:extLst>
                </a:gridCol>
                <a:gridCol w="1178809">
                  <a:extLst>
                    <a:ext uri="{9D8B030D-6E8A-4147-A177-3AD203B41FA5}">
                      <a16:colId xmlns:a16="http://schemas.microsoft.com/office/drawing/2014/main" val="3566839047"/>
                    </a:ext>
                  </a:extLst>
                </a:gridCol>
                <a:gridCol w="1178809">
                  <a:extLst>
                    <a:ext uri="{9D8B030D-6E8A-4147-A177-3AD203B41FA5}">
                      <a16:colId xmlns:a16="http://schemas.microsoft.com/office/drawing/2014/main" val="1048389862"/>
                    </a:ext>
                  </a:extLst>
                </a:gridCol>
              </a:tblGrid>
              <a:tr h="472938">
                <a:tc gridSpan="9"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OBČINE, LETO, STATUS AKTIVNOSTI , SPOL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735315"/>
                  </a:ext>
                </a:extLst>
              </a:tr>
              <a:tr h="237771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142632"/>
                  </a:ext>
                </a:extLst>
              </a:tr>
              <a:tr h="397701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Prebivalci stari 15+ let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Aktivni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Zaposleni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Brezposelni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Neaktivni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Učenci, dijaki in študenti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Upokojenci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Drugi neaktivni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854329741"/>
                  </a:ext>
                </a:extLst>
              </a:tr>
              <a:tr h="237771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Spol - SKUPAJ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510549426"/>
                  </a:ext>
                </a:extLst>
              </a:tr>
              <a:tr h="4826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2.883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1.559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1.450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109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1.324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198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914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212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3062683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685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D16FEED-6528-4787-9070-5D28F86B4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385283"/>
              </p:ext>
            </p:extLst>
          </p:nvPr>
        </p:nvGraphicFramePr>
        <p:xfrm>
          <a:off x="1029652" y="4693414"/>
          <a:ext cx="10132696" cy="1425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3174">
                  <a:extLst>
                    <a:ext uri="{9D8B030D-6E8A-4147-A177-3AD203B41FA5}">
                      <a16:colId xmlns:a16="http://schemas.microsoft.com/office/drawing/2014/main" val="3312182439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1184263656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325912016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154455067"/>
                    </a:ext>
                  </a:extLst>
                </a:gridCol>
              </a:tblGrid>
              <a:tr h="453788">
                <a:tc gridSpan="4"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 dirty="0">
                          <a:effectLst/>
                        </a:rPr>
                        <a:t>Prebivalstvo po: SPOL, OBČINE, POLLETJE , STAROST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996780"/>
                  </a:ext>
                </a:extLst>
              </a:tr>
              <a:tr h="228143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2015H2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789222"/>
                  </a:ext>
                </a:extLst>
              </a:tr>
              <a:tr h="228143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983794410"/>
                  </a:ext>
                </a:extLst>
              </a:tr>
              <a:tr h="3096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Ankaran/</a:t>
                      </a:r>
                      <a:r>
                        <a:rPr lang="sl-SI" sz="1100" dirty="0" err="1">
                          <a:effectLst/>
                        </a:rPr>
                        <a:t>Ancarano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2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577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126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783473955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0AB593DE-5109-4D06-9F77-EB39842160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493491"/>
              </p:ext>
            </p:extLst>
          </p:nvPr>
        </p:nvGraphicFramePr>
        <p:xfrm>
          <a:off x="640675" y="738757"/>
          <a:ext cx="10288252" cy="1425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2063">
                  <a:extLst>
                    <a:ext uri="{9D8B030D-6E8A-4147-A177-3AD203B41FA5}">
                      <a16:colId xmlns:a16="http://schemas.microsoft.com/office/drawing/2014/main" val="2417331691"/>
                    </a:ext>
                  </a:extLst>
                </a:gridCol>
                <a:gridCol w="2572063">
                  <a:extLst>
                    <a:ext uri="{9D8B030D-6E8A-4147-A177-3AD203B41FA5}">
                      <a16:colId xmlns:a16="http://schemas.microsoft.com/office/drawing/2014/main" val="3276572959"/>
                    </a:ext>
                  </a:extLst>
                </a:gridCol>
                <a:gridCol w="2572063">
                  <a:extLst>
                    <a:ext uri="{9D8B030D-6E8A-4147-A177-3AD203B41FA5}">
                      <a16:colId xmlns:a16="http://schemas.microsoft.com/office/drawing/2014/main" val="2025565928"/>
                    </a:ext>
                  </a:extLst>
                </a:gridCol>
                <a:gridCol w="2572063">
                  <a:extLst>
                    <a:ext uri="{9D8B030D-6E8A-4147-A177-3AD203B41FA5}">
                      <a16:colId xmlns:a16="http://schemas.microsoft.com/office/drawing/2014/main" val="2767328488"/>
                    </a:ext>
                  </a:extLst>
                </a:gridCol>
              </a:tblGrid>
              <a:tr h="461546">
                <a:tc gridSpan="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SPOL,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391905"/>
                  </a:ext>
                </a:extLst>
              </a:tr>
              <a:tr h="232044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2022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514023"/>
                  </a:ext>
                </a:extLst>
              </a:tr>
              <a:tr h="232044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4060315089"/>
                  </a:ext>
                </a:extLst>
              </a:tr>
              <a:tr h="3149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2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807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172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313262992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EFE9444-EB38-4460-AF3B-3B688A931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2622935"/>
            <a:ext cx="1252689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 dirty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po izbranih starostnih skupinah in spolu, občine, Slovenija, polletno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POVPREČNA STAROST PREBIVALSTVA   v     2021                               KAZALNIKI starostna odvisnost  SLO 56,6     ANK 59,3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starih        32,7 SLO   39,6 ANK                  mladih SLO 23,9        ANK  19,8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SLOVENIJA  skupaj 43,8, M 42,3 Ž 45,2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ANKARAN skupaj 46,9 M 45,9 Ž 47,7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92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A018D2-0138-496E-A212-657EB6F2D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STAREJŠI v Ankaranu  2015 -2021 in naprej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3233FD-60EA-44D6-B400-ABB8FDCD22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dirty="0"/>
              <a:t>                      stari 65+   stari 80+ </a:t>
            </a:r>
          </a:p>
          <a:p>
            <a:pPr marL="0" indent="0">
              <a:buNone/>
            </a:pPr>
            <a:r>
              <a:rPr lang="sl-SI" dirty="0"/>
              <a:t>Leto </a:t>
            </a:r>
            <a:r>
              <a:rPr lang="sl-SI" dirty="0">
                <a:solidFill>
                  <a:srgbClr val="FF0000"/>
                </a:solidFill>
              </a:rPr>
              <a:t>2015         577           126</a:t>
            </a:r>
          </a:p>
          <a:p>
            <a:pPr marL="0" indent="0">
              <a:buNone/>
            </a:pPr>
            <a:r>
              <a:rPr lang="sl-SI" dirty="0"/>
              <a:t>         2016         620           132</a:t>
            </a:r>
          </a:p>
          <a:p>
            <a:pPr marL="0" indent="0">
              <a:buNone/>
            </a:pPr>
            <a:r>
              <a:rPr lang="sl-SI" dirty="0"/>
              <a:t>         2017         658           136  </a:t>
            </a:r>
          </a:p>
          <a:p>
            <a:pPr marL="0" indent="0">
              <a:buNone/>
            </a:pPr>
            <a:r>
              <a:rPr lang="sl-SI" dirty="0"/>
              <a:t>         2018         692           140</a:t>
            </a:r>
          </a:p>
          <a:p>
            <a:pPr marL="0" indent="0">
              <a:buNone/>
            </a:pPr>
            <a:r>
              <a:rPr lang="sl-SI" dirty="0"/>
              <a:t>         2019         717           145  </a:t>
            </a:r>
          </a:p>
          <a:p>
            <a:pPr marL="0" indent="0">
              <a:buNone/>
            </a:pPr>
            <a:r>
              <a:rPr lang="sl-SI" dirty="0"/>
              <a:t>         2020         773           162</a:t>
            </a:r>
          </a:p>
          <a:p>
            <a:pPr marL="0" indent="0">
              <a:buNone/>
            </a:pPr>
            <a:r>
              <a:rPr lang="sl-SI" dirty="0"/>
              <a:t>         2021         807           168</a:t>
            </a:r>
          </a:p>
          <a:p>
            <a:pPr marL="0" indent="0">
              <a:buNone/>
            </a:pPr>
            <a:r>
              <a:rPr lang="sl-SI" dirty="0"/>
              <a:t>         </a:t>
            </a:r>
            <a:r>
              <a:rPr lang="sl-SI" dirty="0">
                <a:solidFill>
                  <a:srgbClr val="FF0000"/>
                </a:solidFill>
              </a:rPr>
              <a:t>2022          828          172  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ED25EBD-C4CA-4E38-8C2C-720758ACED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>
                <a:solidFill>
                  <a:schemeClr val="accent1"/>
                </a:solidFill>
              </a:rPr>
              <a:t>Prognoza za 2023 -2031</a:t>
            </a:r>
          </a:p>
          <a:p>
            <a:r>
              <a:rPr lang="sl-SI" dirty="0"/>
              <a:t>        Leto      stari65+ 854        stari80+ 197</a:t>
            </a:r>
          </a:p>
          <a:p>
            <a:r>
              <a:rPr lang="sl-SI" dirty="0"/>
              <a:t>         2023                  906                       220</a:t>
            </a:r>
          </a:p>
          <a:p>
            <a:r>
              <a:rPr lang="sl-SI" dirty="0"/>
              <a:t>         2024                  955                       245</a:t>
            </a:r>
          </a:p>
          <a:p>
            <a:r>
              <a:rPr lang="sl-SI" dirty="0"/>
              <a:t>          2025               1010                       265                                    </a:t>
            </a:r>
          </a:p>
          <a:p>
            <a:r>
              <a:rPr lang="sl-SI" dirty="0"/>
              <a:t>          2026               1069                       295                   </a:t>
            </a:r>
          </a:p>
          <a:p>
            <a:r>
              <a:rPr lang="sl-SI" dirty="0"/>
              <a:t>          2027               1124                       325</a:t>
            </a:r>
          </a:p>
          <a:p>
            <a:r>
              <a:rPr lang="sl-SI" dirty="0"/>
              <a:t>          2028               1170                       364   </a:t>
            </a:r>
          </a:p>
          <a:p>
            <a:r>
              <a:rPr lang="sl-SI" dirty="0"/>
              <a:t>          2029               1231                       419</a:t>
            </a:r>
          </a:p>
          <a:p>
            <a:r>
              <a:rPr lang="sl-SI" dirty="0"/>
              <a:t>          2030               1276                       462</a:t>
            </a:r>
          </a:p>
          <a:p>
            <a:r>
              <a:rPr lang="sl-SI" dirty="0">
                <a:solidFill>
                  <a:srgbClr val="FF0000"/>
                </a:solidFill>
              </a:rPr>
              <a:t>          2031               1335                       516</a:t>
            </a:r>
          </a:p>
        </p:txBody>
      </p:sp>
    </p:spTree>
    <p:extLst>
      <p:ext uri="{BB962C8B-B14F-4D97-AF65-F5344CB8AC3E}">
        <p14:creationId xmlns:p14="http://schemas.microsoft.com/office/powerpoint/2010/main" val="2454697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DCEB74ED-62A7-4D75-8C50-34A53E3E2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902090"/>
              </p:ext>
            </p:extLst>
          </p:nvPr>
        </p:nvGraphicFramePr>
        <p:xfrm>
          <a:off x="709684" y="3862316"/>
          <a:ext cx="10698324" cy="2047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8332">
                  <a:extLst>
                    <a:ext uri="{9D8B030D-6E8A-4147-A177-3AD203B41FA5}">
                      <a16:colId xmlns:a16="http://schemas.microsoft.com/office/drawing/2014/main" val="924969267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437568986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07341544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226172873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169457113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46710716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827789729"/>
                    </a:ext>
                  </a:extLst>
                </a:gridCol>
              </a:tblGrid>
              <a:tr h="580143">
                <a:tc gridSpan="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- izbrani kazalniki po: OBČINE, POLLETJE, SPOL , KAZALNIK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096766"/>
                  </a:ext>
                </a:extLst>
              </a:tr>
              <a:tr h="291669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2015H2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72935"/>
                  </a:ext>
                </a:extLst>
              </a:tr>
              <a:tr h="29166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Spol - SKUPAJ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871066"/>
                  </a:ext>
                </a:extLst>
              </a:tr>
              <a:tr h="487851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Delež prebivalcev, starih 65 let ali več [%]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Delež prebivalcev, starih 80 let ali več [%]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222536086"/>
                  </a:ext>
                </a:extLst>
              </a:tr>
              <a:tr h="3958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17,8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3,9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16,8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3,1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4,6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617845110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CD8153E-F437-4A90-80F0-B0F941F59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127886"/>
              </p:ext>
            </p:extLst>
          </p:nvPr>
        </p:nvGraphicFramePr>
        <p:xfrm>
          <a:off x="709684" y="477674"/>
          <a:ext cx="10698324" cy="2674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8332">
                  <a:extLst>
                    <a:ext uri="{9D8B030D-6E8A-4147-A177-3AD203B41FA5}">
                      <a16:colId xmlns:a16="http://schemas.microsoft.com/office/drawing/2014/main" val="2302480938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610906230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4033188263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74377648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807610836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03358658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918147665"/>
                    </a:ext>
                  </a:extLst>
                </a:gridCol>
              </a:tblGrid>
              <a:tr h="758052">
                <a:tc gridSpan="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 dirty="0">
                          <a:effectLst/>
                        </a:rPr>
                        <a:t>Prebivalstvo - izbrani kazalniki po: OBČINE, POLLETJE, SPOL , KAZALNIK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559872"/>
                  </a:ext>
                </a:extLst>
              </a:tr>
              <a:tr h="38111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2021H2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799220"/>
                  </a:ext>
                </a:extLst>
              </a:tr>
              <a:tr h="38111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930156"/>
                  </a:ext>
                </a:extLst>
              </a:tr>
              <a:tr h="63745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970533156"/>
                  </a:ext>
                </a:extLst>
              </a:tr>
              <a:tr h="5172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24,8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5,2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24,0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3,7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25,6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6,6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96176403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E057019F-3179-45EA-B6E0-094AB075A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801" y="2662229"/>
            <a:ext cx="1223214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- izbrani kazalniki, občine, Slovenija, polletno</a:t>
            </a: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81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13E5AE4-5120-4161-8058-6278A3D15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64324"/>
              </p:ext>
            </p:extLst>
          </p:nvPr>
        </p:nvGraphicFramePr>
        <p:xfrm>
          <a:off x="1024087" y="4079615"/>
          <a:ext cx="10221662" cy="23647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621">
                  <a:extLst>
                    <a:ext uri="{9D8B030D-6E8A-4147-A177-3AD203B41FA5}">
                      <a16:colId xmlns:a16="http://schemas.microsoft.com/office/drawing/2014/main" val="448011143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014276757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3902010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399683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96819678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427249186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59341483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083898156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194452300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277953930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323375513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380842066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256341299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530044591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535281447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746222710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819089988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882456111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575981527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77394068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35029684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086626135"/>
                    </a:ext>
                  </a:extLst>
                </a:gridCol>
              </a:tblGrid>
              <a:tr h="540073">
                <a:tc gridSpan="22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213158"/>
                  </a:ext>
                </a:extLst>
              </a:tr>
              <a:tr h="27152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2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38955"/>
                  </a:ext>
                </a:extLst>
              </a:tr>
              <a:tr h="454156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66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67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68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70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71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72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73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75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76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77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78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81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82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83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072672136"/>
                  </a:ext>
                </a:extLst>
              </a:tr>
              <a:tr h="1099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78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4151902688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39DBD65F-3600-44EE-BA4F-124AD85D8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81" y="2093376"/>
            <a:ext cx="12299053" cy="180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 dirty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po starosti, občine, Slovenija, polletno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50-54  =242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55-59 =266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65-69 = 291                      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70-74 = 221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75-79 = 127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80-84  =  90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85+     =   78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-------------------_____________________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827                         1335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553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832A085-C893-4F51-82EA-610D0BD60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585145"/>
              </p:ext>
            </p:extLst>
          </p:nvPr>
        </p:nvGraphicFramePr>
        <p:xfrm>
          <a:off x="1029652" y="506438"/>
          <a:ext cx="10132696" cy="1784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7528">
                  <a:extLst>
                    <a:ext uri="{9D8B030D-6E8A-4147-A177-3AD203B41FA5}">
                      <a16:colId xmlns:a16="http://schemas.microsoft.com/office/drawing/2014/main" val="3771301713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1349451161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375016936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142049477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2612156109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650957063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2909932029"/>
                    </a:ext>
                  </a:extLst>
                </a:gridCol>
              </a:tblGrid>
              <a:tr h="363804">
                <a:tc gridSpan="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Gospodinjstva po: OBČINA/NASELJE, LETO , ŠTEVILO ČLANOV GOSPODINJSTVA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13117"/>
                  </a:ext>
                </a:extLst>
              </a:tr>
              <a:tr h="18290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371787"/>
                  </a:ext>
                </a:extLst>
              </a:tr>
              <a:tr h="3059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 član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 člana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 člani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 člani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 + članov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Povprečna velikost gospodinjstva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3747488918"/>
                  </a:ext>
                </a:extLst>
              </a:tr>
              <a:tr h="3712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213001 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597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395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144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94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2,2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423107706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04A52A7-B8B5-424A-A2D1-60DE9247F6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432575"/>
              </p:ext>
            </p:extLst>
          </p:nvPr>
        </p:nvGraphicFramePr>
        <p:xfrm>
          <a:off x="225084" y="2619216"/>
          <a:ext cx="10937311" cy="3570569"/>
        </p:xfrm>
        <a:graphic>
          <a:graphicData uri="http://schemas.openxmlformats.org/drawingml/2006/table">
            <a:tbl>
              <a:tblPr/>
              <a:tblGrid>
                <a:gridCol w="1562473">
                  <a:extLst>
                    <a:ext uri="{9D8B030D-6E8A-4147-A177-3AD203B41FA5}">
                      <a16:colId xmlns:a16="http://schemas.microsoft.com/office/drawing/2014/main" val="371323770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3002127993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3895994138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4059595409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1186828387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2319774244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55689199"/>
                    </a:ext>
                  </a:extLst>
                </a:gridCol>
              </a:tblGrid>
              <a:tr h="597966">
                <a:tc gridSpan="7"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Gospodinjstva po: OBČINE, LETO , TIP GOSPODINJSTVA</a:t>
                      </a:r>
                    </a:p>
                  </a:txBody>
                  <a:tcPr marR="47625" marT="142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336589"/>
                  </a:ext>
                </a:extLst>
              </a:tr>
              <a:tr h="477388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717086"/>
                  </a:ext>
                </a:extLst>
              </a:tr>
              <a:tr h="154043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Enočlansko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nedružinsko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enodružinsko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enodružinsko razširjeno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dvo- ali večdružinsko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dvo- ali večdružinsko razširjeno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275494"/>
                  </a:ext>
                </a:extLst>
              </a:tr>
              <a:tr h="954777">
                <a:tc>
                  <a:txBody>
                    <a:bodyPr/>
                    <a:lstStyle/>
                    <a:p>
                      <a:pPr algn="l" fontAlgn="ctr"/>
                      <a:r>
                        <a:rPr lang="sl-SI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597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692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965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62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1292</Words>
  <Application>Microsoft Office PowerPoint</Application>
  <PresentationFormat>Širokozaslonsko</PresentationFormat>
  <Paragraphs>316</Paragraphs>
  <Slides>15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Officeova tema</vt:lpstr>
      <vt:lpstr>DEMOGRAFIJA  ANKARANA</vt:lpstr>
      <vt:lpstr>Prebivalstvo Ankarana v letih 2015-2022</vt:lpstr>
      <vt:lpstr>Živorojeni      v ANKARANU        Umrli     </vt:lpstr>
      <vt:lpstr>PowerPointova predstavitev</vt:lpstr>
      <vt:lpstr>PowerPointova predstavitev</vt:lpstr>
      <vt:lpstr>STAREJŠI v Ankaranu  2015 -2021 in naprej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Kazalniki delež starejših  v Ankaranu -ocena</vt:lpstr>
      <vt:lpstr> Zaključek: </vt:lpstr>
      <vt:lpstr>Zaključek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Tata</dc:creator>
  <cp:lastModifiedBy>Tata</cp:lastModifiedBy>
  <cp:revision>14</cp:revision>
  <dcterms:created xsi:type="dcterms:W3CDTF">2022-04-19T18:43:51Z</dcterms:created>
  <dcterms:modified xsi:type="dcterms:W3CDTF">2023-03-17T11:54:00Z</dcterms:modified>
</cp:coreProperties>
</file>