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2" r:id="rId6"/>
    <p:sldId id="258" r:id="rId7"/>
    <p:sldId id="263" r:id="rId8"/>
    <p:sldId id="261" r:id="rId9"/>
    <p:sldId id="267" r:id="rId10"/>
    <p:sldId id="268" r:id="rId11"/>
    <p:sldId id="269" r:id="rId12"/>
    <p:sldId id="270" r:id="rId13"/>
    <p:sldId id="265" r:id="rId14"/>
    <p:sldId id="260" r:id="rId15"/>
    <p:sldId id="273" r:id="rId16"/>
    <p:sldId id="274" r:id="rId17"/>
    <p:sldId id="271" r:id="rId18"/>
    <p:sldId id="272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8B3472-6B79-4043-A53B-8EE515AA2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74D9E9D-1FA0-4C49-8C6B-276B2EB28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1FD9D9-3C16-45B2-889E-782D4E5E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6EB6E2D-F4C6-4FB4-8A43-454D929F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17B27D9-7D35-4A65-9A63-6B7E0868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585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F21015-F593-41EE-89B1-B4D354E4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4B63363-49B6-4A5F-835A-C36768C4A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3282FF-F219-455B-9DC7-5B2E3E286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8AA6505-1748-4E3B-AFCB-FAFD30C9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D05DB2A-0870-4ED6-9338-EFB11800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306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0887B04-7268-4410-AD4C-6FC38AF8E9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BC47F58-6F7E-4874-B4B9-9A2461ECB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5E91427-7606-4A73-ACEA-6C492AEF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997D8EF-9AE7-4EDD-BDE7-7342B3D0F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C46AEC4-03EF-4AE2-A6B6-6295F5E5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02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3B46D4-89D9-4AB0-90A5-FBF9C109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D88B21-AA5C-4399-BF63-FDAEE537F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2EF73BD-6563-4C67-ABC0-D581D4F0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7D1C4D5-A9CE-40CA-990D-4AA5305A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613600A-A5AA-48AD-A570-0A6A7D96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123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56D544-102D-489D-88BF-A91D489A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FE75F1B-0714-412A-9984-00F9EC707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649F12C-A388-420F-A92B-A2A57555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27133FC-6211-4E6E-AC2B-82FCF8E2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1C7032-9969-42A1-B22D-9705641F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592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1AEA33-6B3A-49FF-9EBE-53940501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0AAF491-148F-494E-B0EF-1DFA6D4F8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7508EE3-1DFC-475B-8621-5818CD367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DB54C2F-6A41-4842-9DC2-79FAF1DB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725E432-D996-4B24-81E5-38BCE6C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9B18EF9-BBC8-4368-A705-CB82C728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98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88B7E-B7E3-4EEF-BCF2-C3F122CC8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804360D-239A-4785-9BEB-6726B220D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6A3651A-F07E-4CA6-9672-3ACA1E689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6CDEC4-D859-4817-81A7-31BDF192B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E90C725-04B5-4E0B-92AB-5E40C5BF0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E0BFD91-BDB0-4199-AAC9-5E67FB91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FBEBC1E-1FB2-47DB-8A58-94138B3C6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C36BA28-ABE8-4A37-A8C7-A927A8DEC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98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08C359-E48B-4D2B-AA81-51AFF2BA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07588E6-0D0E-4827-954A-8F0774EF3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7F52711-A7E9-46C2-9D41-2F08BA0D0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0BBFEAC-2BBE-417A-86AC-67AC5BDF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198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C8D6F26-CB1F-4B14-9353-FB0D88E6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F2F812E-6E62-4E00-A0B5-481CA5E8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E31EE7C-6898-44EC-9108-BA219C87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10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F20FFE-2423-435F-A219-3762DE81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B335C-6012-43D2-9771-10B6915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6891833-E990-41BB-842B-D9D97451D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3B0F4BD-94E9-4398-82B1-C21A639D8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F815D40-3878-4E61-8F1F-A2DFD7CE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C4C6918-6423-4219-84CE-3F5091F8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6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77394D-08C9-44F0-BFF2-981F0438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1D888A7-391A-4CB6-9017-054C4477F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FCB95EF-78E4-496F-A0F3-90FDF9109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7316C4A-FB39-42A0-BDE5-A12C78CE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8F96308-B114-4525-8548-A74C97F28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4A7504-581A-40B8-8857-39805E89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94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A05F12F-7F33-4991-A0CF-59774D596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A8C7CC-2793-40F7-81AE-7AC583BFC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31E17D-D604-44BC-8EFF-7519AD64E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C9BE-7FA2-47DC-BD29-CFFBD551F1F5}" type="datetimeFigureOut">
              <a:rPr lang="sl-SI" smtClean="0"/>
              <a:t>27. 12. 2022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8B73107-01EA-443C-B545-51B6E0DE4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19F5D59-0B8F-429A-97F8-A80FFA806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311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A61C3F-2A89-4F96-9DE9-0704A1628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DEMOGRAFIJA </a:t>
            </a:r>
            <a:br>
              <a:rPr lang="sl-SI" dirty="0"/>
            </a:br>
            <a:r>
              <a:rPr lang="sl-SI" dirty="0"/>
              <a:t>ANKARANA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25C1050-4EC1-4FA5-8C41-D1D14FC10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Konferenčna dvorana Hotela Adria Ankaran</a:t>
            </a:r>
          </a:p>
          <a:p>
            <a:r>
              <a:rPr lang="sl-SI"/>
              <a:t>20.4.2022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0370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6AE96CC-9FE8-4C60-9C75-F405FC38F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795222"/>
              </p:ext>
            </p:extLst>
          </p:nvPr>
        </p:nvGraphicFramePr>
        <p:xfrm>
          <a:off x="0" y="871023"/>
          <a:ext cx="11985674" cy="3124200"/>
        </p:xfrm>
        <a:graphic>
          <a:graphicData uri="http://schemas.openxmlformats.org/drawingml/2006/table">
            <a:tbl>
              <a:tblPr/>
              <a:tblGrid>
                <a:gridCol w="1819254">
                  <a:extLst>
                    <a:ext uri="{9D8B030D-6E8A-4147-A177-3AD203B41FA5}">
                      <a16:colId xmlns:a16="http://schemas.microsoft.com/office/drawing/2014/main" val="1222781397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118558325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579017169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132880239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2869552288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2664371176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824177524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922521914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701256272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411119206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37501219"/>
                    </a:ext>
                  </a:extLst>
                </a:gridCol>
              </a:tblGrid>
              <a:tr h="36790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184512"/>
                  </a:ext>
                </a:extLst>
              </a:tr>
              <a:tr h="200641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vseh družinah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družinah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vseh družinah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družinah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170286"/>
                  </a:ext>
                </a:extLst>
              </a:tr>
              <a:tr h="735812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646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1,01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0,96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8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579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768881B-A9AE-4391-A37B-EB7417D04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77043"/>
              </p:ext>
            </p:extLst>
          </p:nvPr>
        </p:nvGraphicFramePr>
        <p:xfrm>
          <a:off x="163773" y="354844"/>
          <a:ext cx="10998624" cy="2764155"/>
        </p:xfrm>
        <a:graphic>
          <a:graphicData uri="http://schemas.openxmlformats.org/drawingml/2006/table">
            <a:tbl>
              <a:tblPr/>
              <a:tblGrid>
                <a:gridCol w="1374828">
                  <a:extLst>
                    <a:ext uri="{9D8B030D-6E8A-4147-A177-3AD203B41FA5}">
                      <a16:colId xmlns:a16="http://schemas.microsoft.com/office/drawing/2014/main" val="14087609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98881139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08011342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35584282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71920229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239360277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130113097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494944302"/>
                    </a:ext>
                  </a:extLst>
                </a:gridCol>
              </a:tblGrid>
              <a:tr h="356554">
                <a:tc gridSpan="8">
                  <a:txBody>
                    <a:bodyPr/>
                    <a:lstStyle/>
                    <a:p>
                      <a:pPr algn="l" fontAlgn="base"/>
                      <a:r>
                        <a:rPr lang="it-IT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Družine po: OBČINE, LETO , TIP DRUŽINE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292997"/>
                  </a:ext>
                </a:extLst>
              </a:tr>
              <a:tr h="28465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94373"/>
                  </a:ext>
                </a:extLst>
              </a:tr>
              <a:tr h="9185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302004"/>
                  </a:ext>
                </a:extLst>
              </a:tr>
              <a:tr h="569312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916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58998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ED3EA6B-631B-4156-9ED0-30FC84C05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672688"/>
              </p:ext>
            </p:extLst>
          </p:nvPr>
        </p:nvGraphicFramePr>
        <p:xfrm>
          <a:off x="163773" y="3927596"/>
          <a:ext cx="11190027" cy="2514578"/>
        </p:xfrm>
        <a:graphic>
          <a:graphicData uri="http://schemas.openxmlformats.org/drawingml/2006/table">
            <a:tbl>
              <a:tblPr/>
              <a:tblGrid>
                <a:gridCol w="2278208">
                  <a:extLst>
                    <a:ext uri="{9D8B030D-6E8A-4147-A177-3AD203B41FA5}">
                      <a16:colId xmlns:a16="http://schemas.microsoft.com/office/drawing/2014/main" val="2846690369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518825908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140962211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051871965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715690014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498368750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888530706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553662972"/>
                    </a:ext>
                  </a:extLst>
                </a:gridCol>
              </a:tblGrid>
              <a:tr h="359354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628320"/>
                  </a:ext>
                </a:extLst>
              </a:tr>
              <a:tr h="142630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936133"/>
                  </a:ext>
                </a:extLst>
              </a:tr>
              <a:tr h="718707">
                <a:tc>
                  <a:txBody>
                    <a:bodyPr/>
                    <a:lstStyle/>
                    <a:p>
                      <a:pPr algn="l" fontAlgn="ctr"/>
                      <a:r>
                        <a:rPr lang="sl-SI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253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5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4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CEB74ED-62A7-4D75-8C50-34A53E3E2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71831"/>
              </p:ext>
            </p:extLst>
          </p:nvPr>
        </p:nvGraphicFramePr>
        <p:xfrm>
          <a:off x="709684" y="3862316"/>
          <a:ext cx="10698324" cy="2047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924969267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3756898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07341544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22617287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16945711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6710716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827789729"/>
                    </a:ext>
                  </a:extLst>
                </a:gridCol>
              </a:tblGrid>
              <a:tr h="580143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096766"/>
                  </a:ext>
                </a:extLst>
              </a:tr>
              <a:tr h="29166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2015H2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72935"/>
                  </a:ext>
                </a:extLst>
              </a:tr>
              <a:tr h="29166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871066"/>
                  </a:ext>
                </a:extLst>
              </a:tr>
              <a:tr h="48785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65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80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222536086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17,8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3,9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16,8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4,6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617845110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CD8153E-F437-4A90-80F0-B0F941F59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94931"/>
              </p:ext>
            </p:extLst>
          </p:nvPr>
        </p:nvGraphicFramePr>
        <p:xfrm>
          <a:off x="709684" y="477674"/>
          <a:ext cx="10698324" cy="2674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2302480938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610906230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403318826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7437764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80761083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0335865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918147665"/>
                    </a:ext>
                  </a:extLst>
                </a:gridCol>
              </a:tblGrid>
              <a:tr h="758052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- izbrani kazalniki po: OBČINE, POLLETJE, SPOL , KAZALNIK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559872"/>
                  </a:ext>
                </a:extLst>
              </a:tr>
              <a:tr h="38111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799220"/>
                  </a:ext>
                </a:extLst>
              </a:tr>
              <a:tr h="3811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930156"/>
                  </a:ext>
                </a:extLst>
              </a:tr>
              <a:tr h="63745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70533156"/>
                  </a:ext>
                </a:extLst>
              </a:tr>
              <a:tr h="5172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5,2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24,0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6,6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6176403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E057019F-3179-45EA-B6E0-094AB075A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801" y="2662229"/>
            <a:ext cx="122321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81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B66BC65-900E-4F9B-8162-52A5832C0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886367"/>
              </p:ext>
            </p:extLst>
          </p:nvPr>
        </p:nvGraphicFramePr>
        <p:xfrm>
          <a:off x="984738" y="4768034"/>
          <a:ext cx="10241278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4315">
                  <a:extLst>
                    <a:ext uri="{9D8B030D-6E8A-4147-A177-3AD203B41FA5}">
                      <a16:colId xmlns:a16="http://schemas.microsoft.com/office/drawing/2014/main" val="2265631321"/>
                    </a:ext>
                  </a:extLst>
                </a:gridCol>
                <a:gridCol w="2934315">
                  <a:extLst>
                    <a:ext uri="{9D8B030D-6E8A-4147-A177-3AD203B41FA5}">
                      <a16:colId xmlns:a16="http://schemas.microsoft.com/office/drawing/2014/main" val="1582848707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700465598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354741816"/>
                    </a:ext>
                  </a:extLst>
                </a:gridCol>
              </a:tblGrid>
              <a:tr h="470421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811106"/>
                  </a:ext>
                </a:extLst>
              </a:tr>
              <a:tr h="23650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2021H2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38081"/>
                  </a:ext>
                </a:extLst>
              </a:tr>
              <a:tr h="23650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937965"/>
                  </a:ext>
                </a:extLst>
              </a:tr>
              <a:tr h="39558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Koeficient starostne odvisnosti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601839853"/>
                  </a:ext>
                </a:extLst>
              </a:tr>
              <a:tr h="3209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SLOVENIJA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56,2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32,7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245158707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496CFEB-C253-4954-9E9F-8CC8D0225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387694"/>
              </p:ext>
            </p:extLst>
          </p:nvPr>
        </p:nvGraphicFramePr>
        <p:xfrm>
          <a:off x="984738" y="2573475"/>
          <a:ext cx="10241280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0711">
                  <a:extLst>
                    <a:ext uri="{9D8B030D-6E8A-4147-A177-3AD203B41FA5}">
                      <a16:colId xmlns:a16="http://schemas.microsoft.com/office/drawing/2014/main" val="3594459162"/>
                    </a:ext>
                  </a:extLst>
                </a:gridCol>
                <a:gridCol w="3172201">
                  <a:extLst>
                    <a:ext uri="{9D8B030D-6E8A-4147-A177-3AD203B41FA5}">
                      <a16:colId xmlns:a16="http://schemas.microsoft.com/office/drawing/2014/main" val="3813453779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3608412484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2476723258"/>
                    </a:ext>
                  </a:extLst>
                </a:gridCol>
              </a:tblGrid>
              <a:tr h="462448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727376"/>
                  </a:ext>
                </a:extLst>
              </a:tr>
              <a:tr h="23249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235265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35512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801880094"/>
                  </a:ext>
                </a:extLst>
              </a:tr>
              <a:tr h="47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59,3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39,6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34148923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6F76246-D647-4721-8D67-7AEF7962F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89" y="470030"/>
            <a:ext cx="1454535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Spremljanje spreminjanja koeficienta starostne odvisnosti in staranja prebivalstva kot orodje za planiranje naselitvenih, pokojninskih in infrastrukturnih politik. Kazalnik prikazuje trend staranja skozi dalj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časovno obdobje.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4A8EAF0-C2F8-4166-A727-CFA1B2FDABDE}"/>
              </a:ext>
            </a:extLst>
          </p:cNvPr>
          <p:cNvSpPr txBox="1"/>
          <p:nvPr/>
        </p:nvSpPr>
        <p:spPr>
          <a:xfrm>
            <a:off x="309489" y="816403"/>
            <a:ext cx="10832122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Koeficient starostne odvisnosti starih je kazalnik, ki kaže število starostno odvisnih prebivalcev na 100 delovno sposobnih prebivalcev. To je ključen kazalnik za izražanje demografskega pritiska v prihodnosti. Na območjih z visoko rastjo koeficienta se prebivalstvo hitro stara, zato so potrebne infrastrukturne prilagoditve: domovi za starejše, mobilnost, zdravstvena infrastruktura itd</a:t>
            </a:r>
            <a:r>
              <a:rPr lang="sl-SI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22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D4BA3A-A57C-44D9-94C3-04727AB87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Kazalniki delež starejših  v Ankaranu -ocena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94CF39B-D5EF-45B2-968C-69E07551A0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Leta 2026</a:t>
            </a:r>
          </a:p>
          <a:p>
            <a:endParaRPr lang="sl-SI" dirty="0"/>
          </a:p>
          <a:p>
            <a:r>
              <a:rPr lang="sl-SI" dirty="0"/>
              <a:t>Delovno sposobnih    1573</a:t>
            </a:r>
          </a:p>
          <a:p>
            <a:r>
              <a:rPr lang="sl-SI" dirty="0"/>
              <a:t>Starejših nad 65 let     1069</a:t>
            </a:r>
          </a:p>
          <a:p>
            <a:endParaRPr lang="sl-SI" dirty="0"/>
          </a:p>
          <a:p>
            <a:r>
              <a:rPr lang="sl-SI" dirty="0"/>
              <a:t> Koeficient starostne odvisnosti          starih 67,95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88C1CBD-52C7-4AE6-B42F-D976FE319F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Leta 2031</a:t>
            </a:r>
          </a:p>
          <a:p>
            <a:endParaRPr lang="sl-SI" dirty="0"/>
          </a:p>
          <a:p>
            <a:r>
              <a:rPr lang="sl-SI" dirty="0"/>
              <a:t>Delovno sposobnih 1573</a:t>
            </a:r>
          </a:p>
          <a:p>
            <a:r>
              <a:rPr lang="sl-SI" dirty="0"/>
              <a:t>Starejših nad 65 let  1335</a:t>
            </a:r>
          </a:p>
          <a:p>
            <a:endParaRPr lang="sl-SI" dirty="0"/>
          </a:p>
          <a:p>
            <a:r>
              <a:rPr lang="sl-SI" dirty="0"/>
              <a:t>Koeficient starostne odvisnosti</a:t>
            </a:r>
          </a:p>
          <a:p>
            <a:r>
              <a:rPr lang="sl-SI" dirty="0"/>
              <a:t>Starih 84,69</a:t>
            </a:r>
          </a:p>
        </p:txBody>
      </p:sp>
    </p:spTree>
    <p:extLst>
      <p:ext uri="{BB962C8B-B14F-4D97-AF65-F5344CB8AC3E}">
        <p14:creationId xmlns:p14="http://schemas.microsoft.com/office/powerpoint/2010/main" val="371423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66C876-2B94-4EB2-B33F-43ACAF19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dirty="0"/>
            </a:br>
            <a:r>
              <a:rPr lang="sl-SI" dirty="0">
                <a:solidFill>
                  <a:srgbClr val="FF0000"/>
                </a:solidFill>
              </a:rPr>
              <a:t>Zaključek:</a:t>
            </a:r>
            <a:br>
              <a:rPr lang="sl-SI" dirty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BF0018-5CD5-45D3-906B-B0DC3DB87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 Občina Ankaran se že sedaj uvršča v Sloveniji med občine, ki imajo najstarejše prebivalstvo, saj presega v letu 2021 za cca 20% slovensko povprečje – ima že 24,9 % prebivalcev, ki so starejši od 65 let.</a:t>
            </a:r>
          </a:p>
          <a:p>
            <a:r>
              <a:rPr lang="sl-SI" dirty="0"/>
              <a:t>Iz demografske projekcije izhaja, da bo delež starejših do leta 2026 hitro naraščaj in dosegel  32,9% vseh prebivalcev , v letu 2031 pa že  41,1% vseh občanov Ankarana.</a:t>
            </a:r>
          </a:p>
          <a:p>
            <a:r>
              <a:rPr lang="sl-SI" dirty="0"/>
              <a:t>V letu 2021 je bilo v Ankaranu 597 enočlanskih gospodinjstev in ker je v porastu trend družin brez otrok, bo potrebno poskrbeti za te ranljive skupine z organiziranim socialnim varstvom.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5027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709E34-C470-4F8E-A71E-C4ABDEA0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Zaključek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8D37E1-B76F-4675-9827-40D06210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Kazalnik – Koeficient starostne odvisnosti starih bo iz leta 2021 ko znaša 39,6 , narasel v letu 2026 na 67,95 in se do leta 2031 povzpel na</a:t>
            </a:r>
          </a:p>
          <a:p>
            <a:pPr marL="0" indent="0">
              <a:buNone/>
            </a:pPr>
            <a:r>
              <a:rPr lang="sl-SI" dirty="0"/>
              <a:t>   84,69. Torej 85 oseb bo odvisnih od 100 oseb, ki bodo zaposlene, kar </a:t>
            </a:r>
          </a:p>
          <a:p>
            <a:pPr marL="0" indent="0">
              <a:buNone/>
            </a:pPr>
            <a:r>
              <a:rPr lang="sl-SI" dirty="0"/>
              <a:t>   potrjuje NUJNO potrebo po reševanju starejših občanov v Ankaranu z</a:t>
            </a:r>
          </a:p>
          <a:p>
            <a:pPr marL="0" indent="0">
              <a:buNone/>
            </a:pPr>
            <a:r>
              <a:rPr lang="sl-SI" dirty="0"/>
              <a:t>   institucionalnim varstvom v obliki doma starejših občanov in gradnjo</a:t>
            </a:r>
          </a:p>
          <a:p>
            <a:pPr marL="0" indent="0">
              <a:buNone/>
            </a:pPr>
            <a:r>
              <a:rPr lang="sl-SI" dirty="0"/>
              <a:t>   varovanih stanovanj za starejše.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olidFill>
                  <a:srgbClr val="FF0000"/>
                </a:solidFill>
              </a:rPr>
              <a:t>NUJNO JE, DA SE OBČINA TAKOJ LOTI REŠEVANJA PROBLEMATIKE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   STAREJŠIH OBČANOV V ANKARANU !   </a:t>
            </a:r>
          </a:p>
        </p:txBody>
      </p:sp>
    </p:spTree>
    <p:extLst>
      <p:ext uri="{BB962C8B-B14F-4D97-AF65-F5344CB8AC3E}">
        <p14:creationId xmlns:p14="http://schemas.microsoft.com/office/powerpoint/2010/main" val="461896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888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3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5EE853-4410-47DD-AFF6-D18265D2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Prebivalstvo Ankarana v letih 2015-2021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62E158-FCB6-414E-818B-1B3044AE8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Leto     stalno prijavljeni  začasno prijavljeni      SKUPAJ   </a:t>
            </a:r>
          </a:p>
          <a:p>
            <a:r>
              <a:rPr lang="sl-SI" dirty="0"/>
              <a:t>2015           3158                        179                            3237</a:t>
            </a:r>
          </a:p>
          <a:p>
            <a:r>
              <a:rPr lang="sl-SI" dirty="0"/>
              <a:t>2016           3154                          73                            3227 </a:t>
            </a:r>
          </a:p>
          <a:p>
            <a:r>
              <a:rPr lang="sl-SI" dirty="0"/>
              <a:t>2017           3140                          65                            3205</a:t>
            </a:r>
          </a:p>
          <a:p>
            <a:r>
              <a:rPr lang="sl-SI" dirty="0"/>
              <a:t>2018           3171                           45                           3216</a:t>
            </a:r>
          </a:p>
          <a:p>
            <a:r>
              <a:rPr lang="sl-SI" dirty="0"/>
              <a:t>2019           3133                           82                           3215</a:t>
            </a:r>
          </a:p>
          <a:p>
            <a:r>
              <a:rPr lang="sl-SI" dirty="0"/>
              <a:t>2020           3142                          111                          3253</a:t>
            </a:r>
          </a:p>
          <a:p>
            <a:r>
              <a:rPr lang="sl-SI" dirty="0"/>
              <a:t>2021           3114                          135                          3249         </a:t>
            </a:r>
          </a:p>
        </p:txBody>
      </p:sp>
    </p:spTree>
    <p:extLst>
      <p:ext uri="{BB962C8B-B14F-4D97-AF65-F5344CB8AC3E}">
        <p14:creationId xmlns:p14="http://schemas.microsoft.com/office/powerpoint/2010/main" val="294645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3BEAF5-1ACF-4D4C-8F5C-BC0C70CA3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Živorojeni      v ANKARANU        Umrli    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2202A65-A8A1-4F56-B804-2520A2E385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 Leto 2015  Dek11+Deč 7 = 18</a:t>
            </a:r>
          </a:p>
          <a:p>
            <a:r>
              <a:rPr lang="sl-SI" dirty="0"/>
              <a:t>Leto 2016           13+14      =27 </a:t>
            </a:r>
          </a:p>
          <a:p>
            <a:r>
              <a:rPr lang="sl-SI" dirty="0"/>
              <a:t>Leto 2017           15 + 14    =29</a:t>
            </a:r>
          </a:p>
          <a:p>
            <a:r>
              <a:rPr lang="sl-SI" dirty="0"/>
              <a:t>Leto 2018           15  +16    =31</a:t>
            </a:r>
          </a:p>
          <a:p>
            <a:r>
              <a:rPr lang="sl-SI" dirty="0"/>
              <a:t>Leto 2019            10 +15    =25</a:t>
            </a:r>
          </a:p>
          <a:p>
            <a:r>
              <a:rPr lang="sl-SI" dirty="0"/>
              <a:t>Leto 2020              6 +16    =22</a:t>
            </a:r>
          </a:p>
          <a:p>
            <a:r>
              <a:rPr lang="sl-SI" dirty="0"/>
              <a:t>Leto 2021              6 + 13   = 19</a:t>
            </a:r>
          </a:p>
          <a:p>
            <a:r>
              <a:rPr lang="sl-SI" dirty="0"/>
              <a:t>Letno povprečje </a:t>
            </a:r>
            <a:r>
              <a:rPr lang="sl-SI"/>
              <a:t>= 24,4 </a:t>
            </a:r>
            <a:r>
              <a:rPr lang="sl-SI" dirty="0"/>
              <a:t>rojenih                   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CDF2FD8-60B5-4307-B860-4E26E5A0AF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l-SI" dirty="0"/>
              <a:t>Leto 2015    ml.4+ 17st.65  =21   </a:t>
            </a:r>
          </a:p>
          <a:p>
            <a:r>
              <a:rPr lang="sl-SI" dirty="0"/>
              <a:t>Leto 2016           6+16           =22</a:t>
            </a:r>
          </a:p>
          <a:p>
            <a:r>
              <a:rPr lang="sl-SI" dirty="0"/>
              <a:t>Leto 2017           4 +21          =25</a:t>
            </a:r>
          </a:p>
          <a:p>
            <a:r>
              <a:rPr lang="sl-SI" dirty="0"/>
              <a:t>Leto 2018           4  +17         =21 </a:t>
            </a:r>
          </a:p>
          <a:p>
            <a:r>
              <a:rPr lang="sl-SI" dirty="0"/>
              <a:t>Leto 2019           3  +18         =21 </a:t>
            </a:r>
          </a:p>
          <a:p>
            <a:r>
              <a:rPr lang="sl-SI" dirty="0"/>
              <a:t>Leto 2020           6  +25         =31</a:t>
            </a:r>
          </a:p>
          <a:p>
            <a:r>
              <a:rPr lang="sl-SI" dirty="0"/>
              <a:t>Leto  2021           4 + 20        =24    </a:t>
            </a:r>
          </a:p>
          <a:p>
            <a:r>
              <a:rPr lang="sl-SI" dirty="0"/>
              <a:t>Letno povprečje = 23,5 umrlih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817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5CD8FB5-610B-4DB9-85A8-CC3C0FA7A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856283"/>
              </p:ext>
            </p:extLst>
          </p:nvPr>
        </p:nvGraphicFramePr>
        <p:xfrm>
          <a:off x="1029651" y="3511551"/>
          <a:ext cx="10132696" cy="2188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174">
                  <a:extLst>
                    <a:ext uri="{9D8B030D-6E8A-4147-A177-3AD203B41FA5}">
                      <a16:colId xmlns:a16="http://schemas.microsoft.com/office/drawing/2014/main" val="1576428862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2049179527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744277755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954045363"/>
                    </a:ext>
                  </a:extLst>
                </a:gridCol>
              </a:tblGrid>
              <a:tr h="685780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LETO, STATUS AKTIVNOSTI , SPOL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838876"/>
                  </a:ext>
                </a:extLst>
              </a:tr>
              <a:tr h="34477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2757"/>
                  </a:ext>
                </a:extLst>
              </a:tr>
              <a:tr h="34477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Upokojenci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088067"/>
                  </a:ext>
                </a:extLst>
              </a:tr>
              <a:tr h="34477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671710780"/>
                  </a:ext>
                </a:extLst>
              </a:tr>
              <a:tr h="467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887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386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501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5881298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BD595BA-69BB-4538-AF70-22798BE3F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77910"/>
              </p:ext>
            </p:extLst>
          </p:nvPr>
        </p:nvGraphicFramePr>
        <p:xfrm>
          <a:off x="1029653" y="647115"/>
          <a:ext cx="10132694" cy="2051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9438">
                  <a:extLst>
                    <a:ext uri="{9D8B030D-6E8A-4147-A177-3AD203B41FA5}">
                      <a16:colId xmlns:a16="http://schemas.microsoft.com/office/drawing/2014/main" val="26726089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277582179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8386521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59286666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1087009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4137123707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09445729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346696844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74297826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923856496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950814886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1337986583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315153391"/>
                    </a:ext>
                  </a:extLst>
                </a:gridCol>
              </a:tblGrid>
              <a:tr h="0">
                <a:tc gridSpan="13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LETO, STATUS AKTIVNOSTI , SPOL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33467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85423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Zaposleni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Brezposelni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Neaktivni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461234"/>
                  </a:ext>
                </a:extLst>
              </a:tr>
              <a:tr h="145742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808144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1.573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819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1.434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1.288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567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721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48190937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6109C6B-89BD-41E5-A952-8DA4F44A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288" y="28892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Prebivalstvo, staro 15 ali več let, po statusu aktivnosti in spolu, občine, Slovenija, letno</a:t>
            </a:r>
            <a:endParaRPr kumimoji="0" lang="sl-SI" altLang="sl-S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74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D16FEED-6528-4787-9070-5D28F86B4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811506"/>
              </p:ext>
            </p:extLst>
          </p:nvPr>
        </p:nvGraphicFramePr>
        <p:xfrm>
          <a:off x="1029652" y="4693414"/>
          <a:ext cx="10132696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174">
                  <a:extLst>
                    <a:ext uri="{9D8B030D-6E8A-4147-A177-3AD203B41FA5}">
                      <a16:colId xmlns:a16="http://schemas.microsoft.com/office/drawing/2014/main" val="3312182439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118426365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32591201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154455067"/>
                    </a:ext>
                  </a:extLst>
                </a:gridCol>
              </a:tblGrid>
              <a:tr h="453788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po: SPOL, OBČINE, POLLETJE , STAROST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996780"/>
                  </a:ext>
                </a:extLst>
              </a:tr>
              <a:tr h="22814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2015H2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89222"/>
                  </a:ext>
                </a:extLst>
              </a:tr>
              <a:tr h="228143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983794410"/>
                  </a:ext>
                </a:extLst>
              </a:tr>
              <a:tr h="3096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Ankaran/</a:t>
                      </a:r>
                      <a:r>
                        <a:rPr lang="sl-SI" sz="1100" dirty="0" err="1">
                          <a:effectLst/>
                        </a:rPr>
                        <a:t>Ancarano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126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783473955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AB593DE-5109-4D06-9F77-EB3984216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86213"/>
              </p:ext>
            </p:extLst>
          </p:nvPr>
        </p:nvGraphicFramePr>
        <p:xfrm>
          <a:off x="559559" y="738376"/>
          <a:ext cx="10288252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63">
                  <a:extLst>
                    <a:ext uri="{9D8B030D-6E8A-4147-A177-3AD203B41FA5}">
                      <a16:colId xmlns:a16="http://schemas.microsoft.com/office/drawing/2014/main" val="2417331691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3276572959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025565928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767328488"/>
                    </a:ext>
                  </a:extLst>
                </a:gridCol>
              </a:tblGrid>
              <a:tr h="461546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91905"/>
                  </a:ext>
                </a:extLst>
              </a:tr>
              <a:tr h="232044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514023"/>
                  </a:ext>
                </a:extLst>
              </a:tr>
              <a:tr h="232044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060315089"/>
                  </a:ext>
                </a:extLst>
              </a:tr>
              <a:tr h="314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168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13262992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EFE9444-EB38-4460-AF3B-3B688A931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2622935"/>
            <a:ext cx="125268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izbranih starostnih skupinah in spolu,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POVPREČNA STAROST PREBIVALSTVA   v     2021                               KAZALNIKI starostna odvisnost  SLO 56,6     ANK 59,3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starih        32,7 SLO   39,6 ANK                  mladih SLO 23,9        ANK  19,8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SLOVENIJA  skupaj 43,8, M 42,3 Ž 45,2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ANKARAN skupaj 46,9 M 45,9 Ž 47,7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A018D2-0138-496E-A212-657EB6F2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STAREJŠI v Ankaranu  2015 -2021 in naprej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3233FD-60EA-44D6-B400-ABB8FDCD22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/>
              <a:t>                      stari 65+   stari 80+ </a:t>
            </a:r>
          </a:p>
          <a:p>
            <a:pPr marL="0" indent="0">
              <a:buNone/>
            </a:pPr>
            <a:r>
              <a:rPr lang="sl-SI" dirty="0"/>
              <a:t>Leto 2015         577           126</a:t>
            </a:r>
          </a:p>
          <a:p>
            <a:pPr marL="0" indent="0">
              <a:buNone/>
            </a:pPr>
            <a:r>
              <a:rPr lang="sl-SI" dirty="0"/>
              <a:t>         2016         620           132</a:t>
            </a:r>
          </a:p>
          <a:p>
            <a:pPr marL="0" indent="0">
              <a:buNone/>
            </a:pPr>
            <a:r>
              <a:rPr lang="sl-SI" dirty="0"/>
              <a:t>         2017         658           136  </a:t>
            </a:r>
          </a:p>
          <a:p>
            <a:pPr marL="0" indent="0">
              <a:buNone/>
            </a:pPr>
            <a:r>
              <a:rPr lang="sl-SI" dirty="0"/>
              <a:t>         2018         692           140</a:t>
            </a:r>
          </a:p>
          <a:p>
            <a:pPr marL="0" indent="0">
              <a:buNone/>
            </a:pPr>
            <a:r>
              <a:rPr lang="sl-SI" dirty="0"/>
              <a:t>         2019         717           145  </a:t>
            </a:r>
          </a:p>
          <a:p>
            <a:pPr marL="0" indent="0">
              <a:buNone/>
            </a:pPr>
            <a:r>
              <a:rPr lang="sl-SI" dirty="0"/>
              <a:t>         2020         773           162</a:t>
            </a:r>
          </a:p>
          <a:p>
            <a:pPr marL="0" indent="0">
              <a:buNone/>
            </a:pPr>
            <a:r>
              <a:rPr lang="sl-SI" dirty="0"/>
              <a:t>         2021         807           168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ED25EBD-C4CA-4E38-8C2C-720758ACED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Prognoza za 2022-2031</a:t>
            </a:r>
          </a:p>
          <a:p>
            <a:r>
              <a:rPr lang="sl-SI" dirty="0"/>
              <a:t>Leto 2022  stari65+ 854        stari80+ 197</a:t>
            </a:r>
          </a:p>
          <a:p>
            <a:r>
              <a:rPr lang="sl-SI" dirty="0"/>
              <a:t>         2023                  906                       220</a:t>
            </a:r>
          </a:p>
          <a:p>
            <a:r>
              <a:rPr lang="sl-SI" dirty="0"/>
              <a:t>         2024                  955                       245</a:t>
            </a:r>
          </a:p>
          <a:p>
            <a:r>
              <a:rPr lang="sl-SI" dirty="0"/>
              <a:t>          2025               1010                       265                                    </a:t>
            </a:r>
          </a:p>
          <a:p>
            <a:r>
              <a:rPr lang="sl-SI" dirty="0"/>
              <a:t>          2026               1069                       295                   </a:t>
            </a:r>
          </a:p>
          <a:p>
            <a:r>
              <a:rPr lang="sl-SI" dirty="0"/>
              <a:t>          2027               1124                       325</a:t>
            </a:r>
          </a:p>
          <a:p>
            <a:r>
              <a:rPr lang="sl-SI" dirty="0"/>
              <a:t>          2028               1170                       364   </a:t>
            </a:r>
          </a:p>
          <a:p>
            <a:r>
              <a:rPr lang="sl-SI" dirty="0"/>
              <a:t>          2029               1231                       419</a:t>
            </a:r>
          </a:p>
          <a:p>
            <a:r>
              <a:rPr lang="sl-SI" dirty="0"/>
              <a:t>          2030               1276                       462</a:t>
            </a:r>
          </a:p>
          <a:p>
            <a:r>
              <a:rPr lang="sl-SI" dirty="0"/>
              <a:t>          2031               1335                       516</a:t>
            </a:r>
          </a:p>
        </p:txBody>
      </p:sp>
    </p:spTree>
    <p:extLst>
      <p:ext uri="{BB962C8B-B14F-4D97-AF65-F5344CB8AC3E}">
        <p14:creationId xmlns:p14="http://schemas.microsoft.com/office/powerpoint/2010/main" val="245469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66480F0-355A-4FB7-A7B3-F9789D045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845527"/>
              </p:ext>
            </p:extLst>
          </p:nvPr>
        </p:nvGraphicFramePr>
        <p:xfrm>
          <a:off x="392384" y="422032"/>
          <a:ext cx="10751916" cy="1684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7994">
                  <a:extLst>
                    <a:ext uri="{9D8B030D-6E8A-4147-A177-3AD203B41FA5}">
                      <a16:colId xmlns:a16="http://schemas.microsoft.com/office/drawing/2014/main" val="57287998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636923744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598605053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414579988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13913609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260195397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527850879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719301824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412200483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483822005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85531828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32284251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878221442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555266916"/>
                    </a:ext>
                  </a:extLst>
                </a:gridCol>
              </a:tblGrid>
              <a:tr h="556588">
                <a:tc gridSpan="1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695049"/>
                  </a:ext>
                </a:extLst>
              </a:tr>
              <a:tr h="279826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2771"/>
                  </a:ext>
                </a:extLst>
              </a:tr>
              <a:tr h="279826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1-5 let*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6-14 let*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15-18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19-26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15-49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15-59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22888707"/>
                  </a:ext>
                </a:extLst>
              </a:tr>
              <a:tr h="5679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2.764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1.277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1.777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2.039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168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60564668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DD1C7C9-D1FE-485A-B1DC-0C2394FAE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043" y="551927"/>
            <a:ext cx="129370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izbranih starostnih skupinah in spolu, občine, Slovenija, polletno</a:t>
            </a:r>
            <a:endParaRPr kumimoji="0" lang="sl-SI" altLang="sl-S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C2A0AEC-433C-4B53-9687-02107BD20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743832"/>
              </p:ext>
            </p:extLst>
          </p:nvPr>
        </p:nvGraphicFramePr>
        <p:xfrm>
          <a:off x="78415" y="2489200"/>
          <a:ext cx="11275389" cy="2837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07">
                  <a:extLst>
                    <a:ext uri="{9D8B030D-6E8A-4147-A177-3AD203B41FA5}">
                      <a16:colId xmlns:a16="http://schemas.microsoft.com/office/drawing/2014/main" val="342722592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9767605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648589237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55688283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80430964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32830082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6080332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7536018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976737974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25492124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63083782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149879375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51254603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4834448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9069694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18443285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0802606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22332506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11589564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5236380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59106836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16569583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66344307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3042730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9876310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82956791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415401404"/>
                    </a:ext>
                  </a:extLst>
                </a:gridCol>
              </a:tblGrid>
              <a:tr h="525495">
                <a:tc gridSpan="2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0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6880" marT="140641" marB="150017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834524"/>
                  </a:ext>
                </a:extLst>
              </a:tr>
              <a:tr h="265859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761" marR="46880" marT="46880" marB="4688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646899"/>
                  </a:ext>
                </a:extLst>
              </a:tr>
              <a:tr h="805340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Starost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5-9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15-19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20-24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25-29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30-34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35-39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40-44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45-49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50-54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55-59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60-64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65-69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70-74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75-79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80-84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85-89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90-94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95-99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extLst>
                  <a:ext uri="{0D108BD9-81ED-4DB2-BD59-A6C34878D82A}">
                    <a16:rowId xmlns:a16="http://schemas.microsoft.com/office/drawing/2014/main" val="1783076869"/>
                  </a:ext>
                </a:extLst>
              </a:tr>
              <a:tr h="1241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761" marR="93761" marT="93761" marB="9376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2812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3.249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2.039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164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291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0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extLst>
                  <a:ext uri="{0D108BD9-81ED-4DB2-BD59-A6C34878D82A}">
                    <a16:rowId xmlns:a16="http://schemas.microsoft.com/office/drawing/2014/main" val="1657357734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F41EB27E-D7B8-445A-B578-40AC0E7C8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14" y="2489200"/>
            <a:ext cx="1295178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733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13E5AE4-5120-4161-8058-6278A3D15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4324"/>
              </p:ext>
            </p:extLst>
          </p:nvPr>
        </p:nvGraphicFramePr>
        <p:xfrm>
          <a:off x="1024087" y="4079615"/>
          <a:ext cx="10221662" cy="2364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621">
                  <a:extLst>
                    <a:ext uri="{9D8B030D-6E8A-4147-A177-3AD203B41FA5}">
                      <a16:colId xmlns:a16="http://schemas.microsoft.com/office/drawing/2014/main" val="44801114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01427675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02010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96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9681967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42724918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93414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389815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19445230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27795393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23375513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80842066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256341299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3004459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53528144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74622271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81908998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88245611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7598152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77394068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5029684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6626135"/>
                    </a:ext>
                  </a:extLst>
                </a:gridCol>
              </a:tblGrid>
              <a:tr h="540073">
                <a:tc gridSpan="22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13158"/>
                  </a:ext>
                </a:extLst>
              </a:tr>
              <a:tr h="2715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2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38955"/>
                  </a:ext>
                </a:extLst>
              </a:tr>
              <a:tr h="45415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072672136"/>
                  </a:ext>
                </a:extLst>
              </a:tr>
              <a:tr h="1099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78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15190268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9DBD65F-3600-44EE-BA4F-124AD85D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81" y="2093376"/>
            <a:ext cx="12299053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starosti,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50-54  =242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55-59 =266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65-69 = 291                      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70-74 = 221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75-79 = 127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80-84  =  90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85+     =   78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-------------------_____________________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827                         1335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5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832A085-C893-4F51-82EA-610D0BD60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585145"/>
              </p:ext>
            </p:extLst>
          </p:nvPr>
        </p:nvGraphicFramePr>
        <p:xfrm>
          <a:off x="1029652" y="506438"/>
          <a:ext cx="10132696" cy="1784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528">
                  <a:extLst>
                    <a:ext uri="{9D8B030D-6E8A-4147-A177-3AD203B41FA5}">
                      <a16:colId xmlns:a16="http://schemas.microsoft.com/office/drawing/2014/main" val="377130171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349451161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375016936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42049477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612156109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65095706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909932029"/>
                    </a:ext>
                  </a:extLst>
                </a:gridCol>
              </a:tblGrid>
              <a:tr h="363804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Gospodinjstva po: OBČINA/NASELJE, LETO , ŠTEVILO ČLANOV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13117"/>
                  </a:ext>
                </a:extLst>
              </a:tr>
              <a:tr h="18290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371787"/>
                  </a:ext>
                </a:extLst>
              </a:tr>
              <a:tr h="3059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 član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 člana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 + članov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Povprečna velikost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747488918"/>
                  </a:ext>
                </a:extLst>
              </a:tr>
              <a:tr h="371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213001 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144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23107706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4A52A7-B8B5-424A-A2D1-60DE9247F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95613"/>
              </p:ext>
            </p:extLst>
          </p:nvPr>
        </p:nvGraphicFramePr>
        <p:xfrm>
          <a:off x="225084" y="2619216"/>
          <a:ext cx="10937311" cy="3570569"/>
        </p:xfrm>
        <a:graphic>
          <a:graphicData uri="http://schemas.openxmlformats.org/drawingml/2006/table">
            <a:tbl>
              <a:tblPr/>
              <a:tblGrid>
                <a:gridCol w="1562473">
                  <a:extLst>
                    <a:ext uri="{9D8B030D-6E8A-4147-A177-3AD203B41FA5}">
                      <a16:colId xmlns:a16="http://schemas.microsoft.com/office/drawing/2014/main" val="371323770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002127993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895994138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4059595409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1186828387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2319774244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55689199"/>
                    </a:ext>
                  </a:extLst>
                </a:gridCol>
              </a:tblGrid>
              <a:tr h="597966">
                <a:tc gridSpan="7"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Gospodinjstva po: OBČINE, LETO , TIP GOSPODINJSTVA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36589"/>
                  </a:ext>
                </a:extLst>
              </a:tr>
              <a:tr h="47738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717086"/>
                  </a:ext>
                </a:extLst>
              </a:tr>
              <a:tr h="154043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Enočlansko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nedružinsko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75494"/>
                  </a:ext>
                </a:extLst>
              </a:tr>
              <a:tr h="954777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597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65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62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1531</Words>
  <Application>Microsoft Office PowerPoint</Application>
  <PresentationFormat>Širokozaslonsko</PresentationFormat>
  <Paragraphs>438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Officeova tema</vt:lpstr>
      <vt:lpstr>DEMOGRAFIJA  ANKARANA</vt:lpstr>
      <vt:lpstr>Prebivalstvo Ankarana v letih 2015-2021</vt:lpstr>
      <vt:lpstr>Živorojeni      v ANKARANU        Umrli     </vt:lpstr>
      <vt:lpstr>PowerPointova predstavitev</vt:lpstr>
      <vt:lpstr>PowerPointova predstavitev</vt:lpstr>
      <vt:lpstr>STAREJŠI v Ankaranu  2015 -2021 in naprej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Kazalniki delež starejših  v Ankaranu -ocena</vt:lpstr>
      <vt:lpstr> Zaključek: </vt:lpstr>
      <vt:lpstr>Zaključek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Tata</dc:creator>
  <cp:lastModifiedBy>Tata</cp:lastModifiedBy>
  <cp:revision>8</cp:revision>
  <dcterms:created xsi:type="dcterms:W3CDTF">2022-04-19T18:43:51Z</dcterms:created>
  <dcterms:modified xsi:type="dcterms:W3CDTF">2022-12-27T12:12:13Z</dcterms:modified>
</cp:coreProperties>
</file>