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53" r:id="rId3"/>
    <p:sldId id="257" r:id="rId4"/>
    <p:sldId id="313" r:id="rId5"/>
    <p:sldId id="314" r:id="rId6"/>
    <p:sldId id="315" r:id="rId7"/>
    <p:sldId id="266" r:id="rId8"/>
    <p:sldId id="265" r:id="rId9"/>
    <p:sldId id="317" r:id="rId10"/>
    <p:sldId id="319" r:id="rId11"/>
    <p:sldId id="320" r:id="rId12"/>
    <p:sldId id="324" r:id="rId13"/>
    <p:sldId id="325" r:id="rId14"/>
    <p:sldId id="321" r:id="rId15"/>
    <p:sldId id="326" r:id="rId16"/>
    <p:sldId id="327" r:id="rId17"/>
    <p:sldId id="322" r:id="rId18"/>
    <p:sldId id="334" r:id="rId19"/>
    <p:sldId id="335" r:id="rId20"/>
    <p:sldId id="336" r:id="rId21"/>
    <p:sldId id="323" r:id="rId22"/>
    <p:sldId id="328" r:id="rId23"/>
    <p:sldId id="330" r:id="rId24"/>
    <p:sldId id="333" r:id="rId25"/>
    <p:sldId id="355" r:id="rId26"/>
    <p:sldId id="291" r:id="rId27"/>
    <p:sldId id="358" r:id="rId28"/>
    <p:sldId id="289" r:id="rId29"/>
    <p:sldId id="359" r:id="rId30"/>
    <p:sldId id="360" r:id="rId31"/>
    <p:sldId id="356" r:id="rId32"/>
    <p:sldId id="357" r:id="rId33"/>
    <p:sldId id="352" r:id="rId34"/>
    <p:sldId id="294" r:id="rId35"/>
    <p:sldId id="348" r:id="rId36"/>
    <p:sldId id="342" r:id="rId37"/>
    <p:sldId id="344" r:id="rId38"/>
    <p:sldId id="337" r:id="rId39"/>
    <p:sldId id="347" r:id="rId40"/>
    <p:sldId id="339" r:id="rId41"/>
    <p:sldId id="340" r:id="rId42"/>
    <p:sldId id="341" r:id="rId43"/>
    <p:sldId id="354" r:id="rId44"/>
    <p:sldId id="346" r:id="rId45"/>
    <p:sldId id="345" r:id="rId46"/>
    <p:sldId id="343" r:id="rId47"/>
  </p:sldIdLst>
  <p:sldSz cx="12192000" cy="6858000"/>
  <p:notesSz cx="6858000" cy="9144000"/>
  <p:defaultText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ata" initials="T" lastIdx="1" clrIdx="0">
    <p:extLst>
      <p:ext uri="{19B8F6BF-5375-455C-9EA6-DF929625EA0E}">
        <p15:presenceInfo xmlns:p15="http://schemas.microsoft.com/office/powerpoint/2012/main" userId="Tata"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46" autoAdjust="0"/>
    <p:restoredTop sz="94364" autoAdjust="0"/>
  </p:normalViewPr>
  <p:slideViewPr>
    <p:cSldViewPr snapToGrid="0">
      <p:cViewPr varScale="1">
        <p:scale>
          <a:sx n="104" d="100"/>
          <a:sy n="104" d="100"/>
        </p:scale>
        <p:origin x="125" y="288"/>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commentAuthors" Target="commentAuthors.xml"/><Relationship Id="rId8" Type="http://schemas.openxmlformats.org/officeDocument/2006/relationships/slide" Target="slides/slide7.xml"/><Relationship Id="rId51"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diapozitiv">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B116EA8E-1235-4D4F-AEDA-EECE452F4775}"/>
              </a:ext>
            </a:extLst>
          </p:cNvPr>
          <p:cNvSpPr>
            <a:spLocks noGrp="1"/>
          </p:cNvSpPr>
          <p:nvPr>
            <p:ph type="ctrTitle"/>
          </p:nvPr>
        </p:nvSpPr>
        <p:spPr>
          <a:xfrm>
            <a:off x="1524000" y="1122363"/>
            <a:ext cx="9144000" cy="2387600"/>
          </a:xfrm>
        </p:spPr>
        <p:txBody>
          <a:bodyPr anchor="b"/>
          <a:lstStyle>
            <a:lvl1pPr algn="ctr">
              <a:defRPr sz="6000"/>
            </a:lvl1pPr>
          </a:lstStyle>
          <a:p>
            <a:r>
              <a:rPr lang="sl-SI"/>
              <a:t>Kliknite, če želite urediti slog naslova matrice</a:t>
            </a:r>
          </a:p>
        </p:txBody>
      </p:sp>
      <p:sp>
        <p:nvSpPr>
          <p:cNvPr id="3" name="Podnaslov 2">
            <a:extLst>
              <a:ext uri="{FF2B5EF4-FFF2-40B4-BE49-F238E27FC236}">
                <a16:creationId xmlns:a16="http://schemas.microsoft.com/office/drawing/2014/main" id="{EC701C5C-0170-488B-B0B5-84F1D2814D3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l-SI"/>
              <a:t>Kliknite, če želite urediti slog podnaslova matrice</a:t>
            </a:r>
          </a:p>
        </p:txBody>
      </p:sp>
      <p:sp>
        <p:nvSpPr>
          <p:cNvPr id="4" name="Označba mesta datuma 3">
            <a:extLst>
              <a:ext uri="{FF2B5EF4-FFF2-40B4-BE49-F238E27FC236}">
                <a16:creationId xmlns:a16="http://schemas.microsoft.com/office/drawing/2014/main" id="{F5EF684C-6473-461B-98C9-A9A8689F49F9}"/>
              </a:ext>
            </a:extLst>
          </p:cNvPr>
          <p:cNvSpPr>
            <a:spLocks noGrp="1"/>
          </p:cNvSpPr>
          <p:nvPr>
            <p:ph type="dt" sz="half" idx="10"/>
          </p:nvPr>
        </p:nvSpPr>
        <p:spPr/>
        <p:txBody>
          <a:bodyPr/>
          <a:lstStyle/>
          <a:p>
            <a:fld id="{38B484B6-F67B-4DEE-9FA9-2023C7A15DCD}" type="datetimeFigureOut">
              <a:rPr lang="sl-SI" smtClean="0"/>
              <a:t>16. 03. 2023</a:t>
            </a:fld>
            <a:endParaRPr lang="sl-SI"/>
          </a:p>
        </p:txBody>
      </p:sp>
      <p:sp>
        <p:nvSpPr>
          <p:cNvPr id="5" name="Označba mesta noge 4">
            <a:extLst>
              <a:ext uri="{FF2B5EF4-FFF2-40B4-BE49-F238E27FC236}">
                <a16:creationId xmlns:a16="http://schemas.microsoft.com/office/drawing/2014/main" id="{D6DA4E81-369B-428F-A629-E276C6A3CA39}"/>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18BD3A6C-8E92-4643-A863-D14F43101060}"/>
              </a:ext>
            </a:extLst>
          </p:cNvPr>
          <p:cNvSpPr>
            <a:spLocks noGrp="1"/>
          </p:cNvSpPr>
          <p:nvPr>
            <p:ph type="sldNum" sz="quarter" idx="12"/>
          </p:nvPr>
        </p:nvSpPr>
        <p:spPr/>
        <p:txBody>
          <a:bodyPr/>
          <a:lstStyle/>
          <a:p>
            <a:fld id="{25C4C7A7-0A8C-4FCC-860C-71DC202610BC}" type="slidenum">
              <a:rPr lang="sl-SI" smtClean="0"/>
              <a:t>‹#›</a:t>
            </a:fld>
            <a:endParaRPr lang="sl-SI"/>
          </a:p>
        </p:txBody>
      </p:sp>
    </p:spTree>
    <p:extLst>
      <p:ext uri="{BB962C8B-B14F-4D97-AF65-F5344CB8AC3E}">
        <p14:creationId xmlns:p14="http://schemas.microsoft.com/office/powerpoint/2010/main" val="11262544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18132312-8BF3-411C-85BF-1DAE98ABFD2C}"/>
              </a:ext>
            </a:extLst>
          </p:cNvPr>
          <p:cNvSpPr>
            <a:spLocks noGrp="1"/>
          </p:cNvSpPr>
          <p:nvPr>
            <p:ph type="title"/>
          </p:nvPr>
        </p:nvSpPr>
        <p:spPr/>
        <p:txBody>
          <a:bodyPr/>
          <a:lstStyle/>
          <a:p>
            <a:r>
              <a:rPr lang="sl-SI"/>
              <a:t>Kliknite, če želite urediti slog naslova matrice</a:t>
            </a:r>
          </a:p>
        </p:txBody>
      </p:sp>
      <p:sp>
        <p:nvSpPr>
          <p:cNvPr id="3" name="Označba mesta navpičnega besedila 2">
            <a:extLst>
              <a:ext uri="{FF2B5EF4-FFF2-40B4-BE49-F238E27FC236}">
                <a16:creationId xmlns:a16="http://schemas.microsoft.com/office/drawing/2014/main" id="{25990760-971D-4E72-B774-D9C4A29E7836}"/>
              </a:ext>
            </a:extLst>
          </p:cNvPr>
          <p:cNvSpPr>
            <a:spLocks noGrp="1"/>
          </p:cNvSpPr>
          <p:nvPr>
            <p:ph type="body" orient="vert" idx="1"/>
          </p:nvPr>
        </p:nvSpPr>
        <p:spPr/>
        <p:txBody>
          <a:bodyPr vert="eaVert"/>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a:extLst>
              <a:ext uri="{FF2B5EF4-FFF2-40B4-BE49-F238E27FC236}">
                <a16:creationId xmlns:a16="http://schemas.microsoft.com/office/drawing/2014/main" id="{74D0095B-AD9B-4861-AE2C-FF13AA45F543}"/>
              </a:ext>
            </a:extLst>
          </p:cNvPr>
          <p:cNvSpPr>
            <a:spLocks noGrp="1"/>
          </p:cNvSpPr>
          <p:nvPr>
            <p:ph type="dt" sz="half" idx="10"/>
          </p:nvPr>
        </p:nvSpPr>
        <p:spPr/>
        <p:txBody>
          <a:bodyPr/>
          <a:lstStyle/>
          <a:p>
            <a:fld id="{38B484B6-F67B-4DEE-9FA9-2023C7A15DCD}" type="datetimeFigureOut">
              <a:rPr lang="sl-SI" smtClean="0"/>
              <a:t>16. 03. 2023</a:t>
            </a:fld>
            <a:endParaRPr lang="sl-SI"/>
          </a:p>
        </p:txBody>
      </p:sp>
      <p:sp>
        <p:nvSpPr>
          <p:cNvPr id="5" name="Označba mesta noge 4">
            <a:extLst>
              <a:ext uri="{FF2B5EF4-FFF2-40B4-BE49-F238E27FC236}">
                <a16:creationId xmlns:a16="http://schemas.microsoft.com/office/drawing/2014/main" id="{21BC3A72-14E5-4BC4-BD26-59FF2B274B35}"/>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9855450E-41B6-498B-8DE7-90F8D8C1FCD0}"/>
              </a:ext>
            </a:extLst>
          </p:cNvPr>
          <p:cNvSpPr>
            <a:spLocks noGrp="1"/>
          </p:cNvSpPr>
          <p:nvPr>
            <p:ph type="sldNum" sz="quarter" idx="12"/>
          </p:nvPr>
        </p:nvSpPr>
        <p:spPr/>
        <p:txBody>
          <a:bodyPr/>
          <a:lstStyle/>
          <a:p>
            <a:fld id="{25C4C7A7-0A8C-4FCC-860C-71DC202610BC}" type="slidenum">
              <a:rPr lang="sl-SI" smtClean="0"/>
              <a:t>‹#›</a:t>
            </a:fld>
            <a:endParaRPr lang="sl-SI"/>
          </a:p>
        </p:txBody>
      </p:sp>
    </p:spTree>
    <p:extLst>
      <p:ext uri="{BB962C8B-B14F-4D97-AF65-F5344CB8AC3E}">
        <p14:creationId xmlns:p14="http://schemas.microsoft.com/office/powerpoint/2010/main" val="11198685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Navpični naslov 1">
            <a:extLst>
              <a:ext uri="{FF2B5EF4-FFF2-40B4-BE49-F238E27FC236}">
                <a16:creationId xmlns:a16="http://schemas.microsoft.com/office/drawing/2014/main" id="{74C05A07-5879-4F53-A261-A0C3B1D4A83B}"/>
              </a:ext>
            </a:extLst>
          </p:cNvPr>
          <p:cNvSpPr>
            <a:spLocks noGrp="1"/>
          </p:cNvSpPr>
          <p:nvPr>
            <p:ph type="title" orient="vert"/>
          </p:nvPr>
        </p:nvSpPr>
        <p:spPr>
          <a:xfrm>
            <a:off x="8724900" y="365125"/>
            <a:ext cx="2628900" cy="5811838"/>
          </a:xfrm>
        </p:spPr>
        <p:txBody>
          <a:bodyPr vert="eaVert"/>
          <a:lstStyle/>
          <a:p>
            <a:r>
              <a:rPr lang="sl-SI"/>
              <a:t>Kliknite, če želite urediti slog naslova matrice</a:t>
            </a:r>
          </a:p>
        </p:txBody>
      </p:sp>
      <p:sp>
        <p:nvSpPr>
          <p:cNvPr id="3" name="Označba mesta navpičnega besedila 2">
            <a:extLst>
              <a:ext uri="{FF2B5EF4-FFF2-40B4-BE49-F238E27FC236}">
                <a16:creationId xmlns:a16="http://schemas.microsoft.com/office/drawing/2014/main" id="{E7F0F8E0-70C6-4BC4-A37E-84DDB0B0AFAC}"/>
              </a:ext>
            </a:extLst>
          </p:cNvPr>
          <p:cNvSpPr>
            <a:spLocks noGrp="1"/>
          </p:cNvSpPr>
          <p:nvPr>
            <p:ph type="body" orient="vert" idx="1"/>
          </p:nvPr>
        </p:nvSpPr>
        <p:spPr>
          <a:xfrm>
            <a:off x="838200" y="365125"/>
            <a:ext cx="7734300" cy="5811838"/>
          </a:xfrm>
        </p:spPr>
        <p:txBody>
          <a:bodyPr vert="eaVert"/>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a:extLst>
              <a:ext uri="{FF2B5EF4-FFF2-40B4-BE49-F238E27FC236}">
                <a16:creationId xmlns:a16="http://schemas.microsoft.com/office/drawing/2014/main" id="{3ADC9BE0-710C-484C-85F2-381873C37970}"/>
              </a:ext>
            </a:extLst>
          </p:cNvPr>
          <p:cNvSpPr>
            <a:spLocks noGrp="1"/>
          </p:cNvSpPr>
          <p:nvPr>
            <p:ph type="dt" sz="half" idx="10"/>
          </p:nvPr>
        </p:nvSpPr>
        <p:spPr/>
        <p:txBody>
          <a:bodyPr/>
          <a:lstStyle/>
          <a:p>
            <a:fld id="{38B484B6-F67B-4DEE-9FA9-2023C7A15DCD}" type="datetimeFigureOut">
              <a:rPr lang="sl-SI" smtClean="0"/>
              <a:t>16. 03. 2023</a:t>
            </a:fld>
            <a:endParaRPr lang="sl-SI"/>
          </a:p>
        </p:txBody>
      </p:sp>
      <p:sp>
        <p:nvSpPr>
          <p:cNvPr id="5" name="Označba mesta noge 4">
            <a:extLst>
              <a:ext uri="{FF2B5EF4-FFF2-40B4-BE49-F238E27FC236}">
                <a16:creationId xmlns:a16="http://schemas.microsoft.com/office/drawing/2014/main" id="{41244FB6-1963-4EF6-B867-28719BD210AE}"/>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EFCACB6F-564A-429E-8412-EA20E16253D8}"/>
              </a:ext>
            </a:extLst>
          </p:cNvPr>
          <p:cNvSpPr>
            <a:spLocks noGrp="1"/>
          </p:cNvSpPr>
          <p:nvPr>
            <p:ph type="sldNum" sz="quarter" idx="12"/>
          </p:nvPr>
        </p:nvSpPr>
        <p:spPr/>
        <p:txBody>
          <a:bodyPr/>
          <a:lstStyle/>
          <a:p>
            <a:fld id="{25C4C7A7-0A8C-4FCC-860C-71DC202610BC}" type="slidenum">
              <a:rPr lang="sl-SI" smtClean="0"/>
              <a:t>‹#›</a:t>
            </a:fld>
            <a:endParaRPr lang="sl-SI"/>
          </a:p>
        </p:txBody>
      </p:sp>
    </p:spTree>
    <p:extLst>
      <p:ext uri="{BB962C8B-B14F-4D97-AF65-F5344CB8AC3E}">
        <p14:creationId xmlns:p14="http://schemas.microsoft.com/office/powerpoint/2010/main" val="2627201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F8E67EB2-258F-4CC4-AF04-EA389E56AC66}"/>
              </a:ext>
            </a:extLst>
          </p:cNvPr>
          <p:cNvSpPr>
            <a:spLocks noGrp="1"/>
          </p:cNvSpPr>
          <p:nvPr>
            <p:ph type="title"/>
          </p:nvPr>
        </p:nvSpPr>
        <p:spPr/>
        <p:txBody>
          <a:bodyPr/>
          <a:lstStyle/>
          <a:p>
            <a:r>
              <a:rPr lang="sl-SI"/>
              <a:t>Kliknite, če želite urediti slog naslova matrice</a:t>
            </a:r>
          </a:p>
        </p:txBody>
      </p:sp>
      <p:sp>
        <p:nvSpPr>
          <p:cNvPr id="3" name="Označba mesta vsebine 2">
            <a:extLst>
              <a:ext uri="{FF2B5EF4-FFF2-40B4-BE49-F238E27FC236}">
                <a16:creationId xmlns:a16="http://schemas.microsoft.com/office/drawing/2014/main" id="{9A6BDFFF-61C0-47D6-8691-F1FBD0A1F24F}"/>
              </a:ext>
            </a:extLst>
          </p:cNvPr>
          <p:cNvSpPr>
            <a:spLocks noGrp="1"/>
          </p:cNvSpPr>
          <p:nvPr>
            <p:ph idx="1"/>
          </p:nvPr>
        </p:nvSpPr>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a:extLst>
              <a:ext uri="{FF2B5EF4-FFF2-40B4-BE49-F238E27FC236}">
                <a16:creationId xmlns:a16="http://schemas.microsoft.com/office/drawing/2014/main" id="{707A0976-05E4-4240-8305-1E5FC564EB58}"/>
              </a:ext>
            </a:extLst>
          </p:cNvPr>
          <p:cNvSpPr>
            <a:spLocks noGrp="1"/>
          </p:cNvSpPr>
          <p:nvPr>
            <p:ph type="dt" sz="half" idx="10"/>
          </p:nvPr>
        </p:nvSpPr>
        <p:spPr/>
        <p:txBody>
          <a:bodyPr/>
          <a:lstStyle/>
          <a:p>
            <a:fld id="{38B484B6-F67B-4DEE-9FA9-2023C7A15DCD}" type="datetimeFigureOut">
              <a:rPr lang="sl-SI" smtClean="0"/>
              <a:t>16. 03. 2023</a:t>
            </a:fld>
            <a:endParaRPr lang="sl-SI"/>
          </a:p>
        </p:txBody>
      </p:sp>
      <p:sp>
        <p:nvSpPr>
          <p:cNvPr id="5" name="Označba mesta noge 4">
            <a:extLst>
              <a:ext uri="{FF2B5EF4-FFF2-40B4-BE49-F238E27FC236}">
                <a16:creationId xmlns:a16="http://schemas.microsoft.com/office/drawing/2014/main" id="{BEAF6B9E-684D-4D2A-9779-0723F68DFBEB}"/>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E0A8DD7F-451B-48FB-BBB6-A38E699C4FDC}"/>
              </a:ext>
            </a:extLst>
          </p:cNvPr>
          <p:cNvSpPr>
            <a:spLocks noGrp="1"/>
          </p:cNvSpPr>
          <p:nvPr>
            <p:ph type="sldNum" sz="quarter" idx="12"/>
          </p:nvPr>
        </p:nvSpPr>
        <p:spPr/>
        <p:txBody>
          <a:bodyPr/>
          <a:lstStyle/>
          <a:p>
            <a:fld id="{25C4C7A7-0A8C-4FCC-860C-71DC202610BC}" type="slidenum">
              <a:rPr lang="sl-SI" smtClean="0"/>
              <a:t>‹#›</a:t>
            </a:fld>
            <a:endParaRPr lang="sl-SI"/>
          </a:p>
        </p:txBody>
      </p:sp>
    </p:spTree>
    <p:extLst>
      <p:ext uri="{BB962C8B-B14F-4D97-AF65-F5344CB8AC3E}">
        <p14:creationId xmlns:p14="http://schemas.microsoft.com/office/powerpoint/2010/main" val="2752852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94BE7AAC-ABF2-4591-8010-4672A8647D50}"/>
              </a:ext>
            </a:extLst>
          </p:cNvPr>
          <p:cNvSpPr>
            <a:spLocks noGrp="1"/>
          </p:cNvSpPr>
          <p:nvPr>
            <p:ph type="title"/>
          </p:nvPr>
        </p:nvSpPr>
        <p:spPr>
          <a:xfrm>
            <a:off x="831850" y="1709738"/>
            <a:ext cx="10515600" cy="2852737"/>
          </a:xfrm>
        </p:spPr>
        <p:txBody>
          <a:bodyPr anchor="b"/>
          <a:lstStyle>
            <a:lvl1pPr>
              <a:defRPr sz="6000"/>
            </a:lvl1pPr>
          </a:lstStyle>
          <a:p>
            <a:r>
              <a:rPr lang="sl-SI"/>
              <a:t>Kliknite, če želite urediti slog naslova matrice</a:t>
            </a:r>
          </a:p>
        </p:txBody>
      </p:sp>
      <p:sp>
        <p:nvSpPr>
          <p:cNvPr id="3" name="Označba mesta besedila 2">
            <a:extLst>
              <a:ext uri="{FF2B5EF4-FFF2-40B4-BE49-F238E27FC236}">
                <a16:creationId xmlns:a16="http://schemas.microsoft.com/office/drawing/2014/main" id="{23D0E90E-6257-484D-87FB-300C3DFD0D8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l-SI"/>
              <a:t>Kliknite za urejanje slogov besedila matrice</a:t>
            </a:r>
          </a:p>
        </p:txBody>
      </p:sp>
      <p:sp>
        <p:nvSpPr>
          <p:cNvPr id="4" name="Označba mesta datuma 3">
            <a:extLst>
              <a:ext uri="{FF2B5EF4-FFF2-40B4-BE49-F238E27FC236}">
                <a16:creationId xmlns:a16="http://schemas.microsoft.com/office/drawing/2014/main" id="{01EB82C3-E9B0-45B9-8DEC-BE3B417C2753}"/>
              </a:ext>
            </a:extLst>
          </p:cNvPr>
          <p:cNvSpPr>
            <a:spLocks noGrp="1"/>
          </p:cNvSpPr>
          <p:nvPr>
            <p:ph type="dt" sz="half" idx="10"/>
          </p:nvPr>
        </p:nvSpPr>
        <p:spPr/>
        <p:txBody>
          <a:bodyPr/>
          <a:lstStyle/>
          <a:p>
            <a:fld id="{38B484B6-F67B-4DEE-9FA9-2023C7A15DCD}" type="datetimeFigureOut">
              <a:rPr lang="sl-SI" smtClean="0"/>
              <a:t>16. 03. 2023</a:t>
            </a:fld>
            <a:endParaRPr lang="sl-SI"/>
          </a:p>
        </p:txBody>
      </p:sp>
      <p:sp>
        <p:nvSpPr>
          <p:cNvPr id="5" name="Označba mesta noge 4">
            <a:extLst>
              <a:ext uri="{FF2B5EF4-FFF2-40B4-BE49-F238E27FC236}">
                <a16:creationId xmlns:a16="http://schemas.microsoft.com/office/drawing/2014/main" id="{46AE0C2D-095D-463A-A752-4B63F72E2B33}"/>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F1D1DB50-D9D1-4C93-AF3C-7B1B056C90A7}"/>
              </a:ext>
            </a:extLst>
          </p:cNvPr>
          <p:cNvSpPr>
            <a:spLocks noGrp="1"/>
          </p:cNvSpPr>
          <p:nvPr>
            <p:ph type="sldNum" sz="quarter" idx="12"/>
          </p:nvPr>
        </p:nvSpPr>
        <p:spPr/>
        <p:txBody>
          <a:bodyPr/>
          <a:lstStyle/>
          <a:p>
            <a:fld id="{25C4C7A7-0A8C-4FCC-860C-71DC202610BC}" type="slidenum">
              <a:rPr lang="sl-SI" smtClean="0"/>
              <a:t>‹#›</a:t>
            </a:fld>
            <a:endParaRPr lang="sl-SI"/>
          </a:p>
        </p:txBody>
      </p:sp>
    </p:spTree>
    <p:extLst>
      <p:ext uri="{BB962C8B-B14F-4D97-AF65-F5344CB8AC3E}">
        <p14:creationId xmlns:p14="http://schemas.microsoft.com/office/powerpoint/2010/main" val="38737778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1DD16382-8DB9-441D-B831-FD4E35FCB8CE}"/>
              </a:ext>
            </a:extLst>
          </p:cNvPr>
          <p:cNvSpPr>
            <a:spLocks noGrp="1"/>
          </p:cNvSpPr>
          <p:nvPr>
            <p:ph type="title"/>
          </p:nvPr>
        </p:nvSpPr>
        <p:spPr/>
        <p:txBody>
          <a:bodyPr/>
          <a:lstStyle/>
          <a:p>
            <a:r>
              <a:rPr lang="sl-SI"/>
              <a:t>Kliknite, če želite urediti slog naslova matrice</a:t>
            </a:r>
          </a:p>
        </p:txBody>
      </p:sp>
      <p:sp>
        <p:nvSpPr>
          <p:cNvPr id="3" name="Označba mesta vsebine 2">
            <a:extLst>
              <a:ext uri="{FF2B5EF4-FFF2-40B4-BE49-F238E27FC236}">
                <a16:creationId xmlns:a16="http://schemas.microsoft.com/office/drawing/2014/main" id="{B2825EF0-6A46-48B9-BDB3-1130DF309009}"/>
              </a:ext>
            </a:extLst>
          </p:cNvPr>
          <p:cNvSpPr>
            <a:spLocks noGrp="1"/>
          </p:cNvSpPr>
          <p:nvPr>
            <p:ph sz="half" idx="1"/>
          </p:nvPr>
        </p:nvSpPr>
        <p:spPr>
          <a:xfrm>
            <a:off x="838200" y="1825625"/>
            <a:ext cx="5181600" cy="4351338"/>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vsebine 3">
            <a:extLst>
              <a:ext uri="{FF2B5EF4-FFF2-40B4-BE49-F238E27FC236}">
                <a16:creationId xmlns:a16="http://schemas.microsoft.com/office/drawing/2014/main" id="{A31AD57A-D155-404D-B15E-489B48D69D65}"/>
              </a:ext>
            </a:extLst>
          </p:cNvPr>
          <p:cNvSpPr>
            <a:spLocks noGrp="1"/>
          </p:cNvSpPr>
          <p:nvPr>
            <p:ph sz="half" idx="2"/>
          </p:nvPr>
        </p:nvSpPr>
        <p:spPr>
          <a:xfrm>
            <a:off x="6172200" y="1825625"/>
            <a:ext cx="5181600" cy="4351338"/>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5" name="Označba mesta datuma 4">
            <a:extLst>
              <a:ext uri="{FF2B5EF4-FFF2-40B4-BE49-F238E27FC236}">
                <a16:creationId xmlns:a16="http://schemas.microsoft.com/office/drawing/2014/main" id="{6638B2F8-5964-4FC3-AC11-8F5851D35618}"/>
              </a:ext>
            </a:extLst>
          </p:cNvPr>
          <p:cNvSpPr>
            <a:spLocks noGrp="1"/>
          </p:cNvSpPr>
          <p:nvPr>
            <p:ph type="dt" sz="half" idx="10"/>
          </p:nvPr>
        </p:nvSpPr>
        <p:spPr/>
        <p:txBody>
          <a:bodyPr/>
          <a:lstStyle/>
          <a:p>
            <a:fld id="{38B484B6-F67B-4DEE-9FA9-2023C7A15DCD}" type="datetimeFigureOut">
              <a:rPr lang="sl-SI" smtClean="0"/>
              <a:t>16. 03. 2023</a:t>
            </a:fld>
            <a:endParaRPr lang="sl-SI"/>
          </a:p>
        </p:txBody>
      </p:sp>
      <p:sp>
        <p:nvSpPr>
          <p:cNvPr id="6" name="Označba mesta noge 5">
            <a:extLst>
              <a:ext uri="{FF2B5EF4-FFF2-40B4-BE49-F238E27FC236}">
                <a16:creationId xmlns:a16="http://schemas.microsoft.com/office/drawing/2014/main" id="{E3B717AB-3309-4716-BD6B-D0BBE540E4CD}"/>
              </a:ext>
            </a:extLst>
          </p:cNvPr>
          <p:cNvSpPr>
            <a:spLocks noGrp="1"/>
          </p:cNvSpPr>
          <p:nvPr>
            <p:ph type="ftr" sz="quarter" idx="11"/>
          </p:nvPr>
        </p:nvSpPr>
        <p:spPr/>
        <p:txBody>
          <a:bodyPr/>
          <a:lstStyle/>
          <a:p>
            <a:endParaRPr lang="sl-SI"/>
          </a:p>
        </p:txBody>
      </p:sp>
      <p:sp>
        <p:nvSpPr>
          <p:cNvPr id="7" name="Označba mesta številke diapozitiva 6">
            <a:extLst>
              <a:ext uri="{FF2B5EF4-FFF2-40B4-BE49-F238E27FC236}">
                <a16:creationId xmlns:a16="http://schemas.microsoft.com/office/drawing/2014/main" id="{18F6DE8B-067C-4DC8-B173-C154D56DEED9}"/>
              </a:ext>
            </a:extLst>
          </p:cNvPr>
          <p:cNvSpPr>
            <a:spLocks noGrp="1"/>
          </p:cNvSpPr>
          <p:nvPr>
            <p:ph type="sldNum" sz="quarter" idx="12"/>
          </p:nvPr>
        </p:nvSpPr>
        <p:spPr/>
        <p:txBody>
          <a:bodyPr/>
          <a:lstStyle/>
          <a:p>
            <a:fld id="{25C4C7A7-0A8C-4FCC-860C-71DC202610BC}" type="slidenum">
              <a:rPr lang="sl-SI" smtClean="0"/>
              <a:t>‹#›</a:t>
            </a:fld>
            <a:endParaRPr lang="sl-SI"/>
          </a:p>
        </p:txBody>
      </p:sp>
    </p:spTree>
    <p:extLst>
      <p:ext uri="{BB962C8B-B14F-4D97-AF65-F5344CB8AC3E}">
        <p14:creationId xmlns:p14="http://schemas.microsoft.com/office/powerpoint/2010/main" val="20837797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EE6F6A22-84E0-49C1-909E-203C6C64C4FE}"/>
              </a:ext>
            </a:extLst>
          </p:cNvPr>
          <p:cNvSpPr>
            <a:spLocks noGrp="1"/>
          </p:cNvSpPr>
          <p:nvPr>
            <p:ph type="title"/>
          </p:nvPr>
        </p:nvSpPr>
        <p:spPr>
          <a:xfrm>
            <a:off x="839788" y="365125"/>
            <a:ext cx="10515600" cy="1325563"/>
          </a:xfrm>
        </p:spPr>
        <p:txBody>
          <a:bodyPr/>
          <a:lstStyle/>
          <a:p>
            <a:r>
              <a:rPr lang="sl-SI"/>
              <a:t>Kliknite, če želite urediti slog naslova matrice</a:t>
            </a:r>
          </a:p>
        </p:txBody>
      </p:sp>
      <p:sp>
        <p:nvSpPr>
          <p:cNvPr id="3" name="Označba mesta besedila 2">
            <a:extLst>
              <a:ext uri="{FF2B5EF4-FFF2-40B4-BE49-F238E27FC236}">
                <a16:creationId xmlns:a16="http://schemas.microsoft.com/office/drawing/2014/main" id="{3F9FF811-D49D-4367-8C0F-7D2E5389EED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Kliknite za urejanje slogov besedila matrice</a:t>
            </a:r>
          </a:p>
        </p:txBody>
      </p:sp>
      <p:sp>
        <p:nvSpPr>
          <p:cNvPr id="4" name="Označba mesta vsebine 3">
            <a:extLst>
              <a:ext uri="{FF2B5EF4-FFF2-40B4-BE49-F238E27FC236}">
                <a16:creationId xmlns:a16="http://schemas.microsoft.com/office/drawing/2014/main" id="{EFBBFA3E-B48C-483A-96C6-6B57A98C3D65}"/>
              </a:ext>
            </a:extLst>
          </p:cNvPr>
          <p:cNvSpPr>
            <a:spLocks noGrp="1"/>
          </p:cNvSpPr>
          <p:nvPr>
            <p:ph sz="half" idx="2"/>
          </p:nvPr>
        </p:nvSpPr>
        <p:spPr>
          <a:xfrm>
            <a:off x="839788" y="2505075"/>
            <a:ext cx="5157787" cy="3684588"/>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5" name="Označba mesta besedila 4">
            <a:extLst>
              <a:ext uri="{FF2B5EF4-FFF2-40B4-BE49-F238E27FC236}">
                <a16:creationId xmlns:a16="http://schemas.microsoft.com/office/drawing/2014/main" id="{DA2AC56E-0071-4A5A-A099-4E9095F160C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Kliknite za urejanje slogov besedila matrice</a:t>
            </a:r>
          </a:p>
        </p:txBody>
      </p:sp>
      <p:sp>
        <p:nvSpPr>
          <p:cNvPr id="6" name="Označba mesta vsebine 5">
            <a:extLst>
              <a:ext uri="{FF2B5EF4-FFF2-40B4-BE49-F238E27FC236}">
                <a16:creationId xmlns:a16="http://schemas.microsoft.com/office/drawing/2014/main" id="{3E3ED224-32AE-4296-8075-2386579D9A7E}"/>
              </a:ext>
            </a:extLst>
          </p:cNvPr>
          <p:cNvSpPr>
            <a:spLocks noGrp="1"/>
          </p:cNvSpPr>
          <p:nvPr>
            <p:ph sz="quarter" idx="4"/>
          </p:nvPr>
        </p:nvSpPr>
        <p:spPr>
          <a:xfrm>
            <a:off x="6172200" y="2505075"/>
            <a:ext cx="5183188" cy="3684588"/>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7" name="Označba mesta datuma 6">
            <a:extLst>
              <a:ext uri="{FF2B5EF4-FFF2-40B4-BE49-F238E27FC236}">
                <a16:creationId xmlns:a16="http://schemas.microsoft.com/office/drawing/2014/main" id="{05A4B0C1-0B7F-4994-A3D5-21C9245E13E9}"/>
              </a:ext>
            </a:extLst>
          </p:cNvPr>
          <p:cNvSpPr>
            <a:spLocks noGrp="1"/>
          </p:cNvSpPr>
          <p:nvPr>
            <p:ph type="dt" sz="half" idx="10"/>
          </p:nvPr>
        </p:nvSpPr>
        <p:spPr/>
        <p:txBody>
          <a:bodyPr/>
          <a:lstStyle/>
          <a:p>
            <a:fld id="{38B484B6-F67B-4DEE-9FA9-2023C7A15DCD}" type="datetimeFigureOut">
              <a:rPr lang="sl-SI" smtClean="0"/>
              <a:t>16. 03. 2023</a:t>
            </a:fld>
            <a:endParaRPr lang="sl-SI"/>
          </a:p>
        </p:txBody>
      </p:sp>
      <p:sp>
        <p:nvSpPr>
          <p:cNvPr id="8" name="Označba mesta noge 7">
            <a:extLst>
              <a:ext uri="{FF2B5EF4-FFF2-40B4-BE49-F238E27FC236}">
                <a16:creationId xmlns:a16="http://schemas.microsoft.com/office/drawing/2014/main" id="{C62023A6-0966-4A2B-8937-84E4D29F2ADA}"/>
              </a:ext>
            </a:extLst>
          </p:cNvPr>
          <p:cNvSpPr>
            <a:spLocks noGrp="1"/>
          </p:cNvSpPr>
          <p:nvPr>
            <p:ph type="ftr" sz="quarter" idx="11"/>
          </p:nvPr>
        </p:nvSpPr>
        <p:spPr/>
        <p:txBody>
          <a:bodyPr/>
          <a:lstStyle/>
          <a:p>
            <a:endParaRPr lang="sl-SI"/>
          </a:p>
        </p:txBody>
      </p:sp>
      <p:sp>
        <p:nvSpPr>
          <p:cNvPr id="9" name="Označba mesta številke diapozitiva 8">
            <a:extLst>
              <a:ext uri="{FF2B5EF4-FFF2-40B4-BE49-F238E27FC236}">
                <a16:creationId xmlns:a16="http://schemas.microsoft.com/office/drawing/2014/main" id="{7574F6D8-62DF-4464-8D0F-D7D02801140E}"/>
              </a:ext>
            </a:extLst>
          </p:cNvPr>
          <p:cNvSpPr>
            <a:spLocks noGrp="1"/>
          </p:cNvSpPr>
          <p:nvPr>
            <p:ph type="sldNum" sz="quarter" idx="12"/>
          </p:nvPr>
        </p:nvSpPr>
        <p:spPr/>
        <p:txBody>
          <a:bodyPr/>
          <a:lstStyle/>
          <a:p>
            <a:fld id="{25C4C7A7-0A8C-4FCC-860C-71DC202610BC}" type="slidenum">
              <a:rPr lang="sl-SI" smtClean="0"/>
              <a:t>‹#›</a:t>
            </a:fld>
            <a:endParaRPr lang="sl-SI"/>
          </a:p>
        </p:txBody>
      </p:sp>
    </p:spTree>
    <p:extLst>
      <p:ext uri="{BB962C8B-B14F-4D97-AF65-F5344CB8AC3E}">
        <p14:creationId xmlns:p14="http://schemas.microsoft.com/office/powerpoint/2010/main" val="26351399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D66B480-872A-48CA-91A3-D2A062CC56DF}"/>
              </a:ext>
            </a:extLst>
          </p:cNvPr>
          <p:cNvSpPr>
            <a:spLocks noGrp="1"/>
          </p:cNvSpPr>
          <p:nvPr>
            <p:ph type="title"/>
          </p:nvPr>
        </p:nvSpPr>
        <p:spPr/>
        <p:txBody>
          <a:bodyPr/>
          <a:lstStyle/>
          <a:p>
            <a:r>
              <a:rPr lang="sl-SI"/>
              <a:t>Kliknite, če želite urediti slog naslova matrice</a:t>
            </a:r>
          </a:p>
        </p:txBody>
      </p:sp>
      <p:sp>
        <p:nvSpPr>
          <p:cNvPr id="3" name="Označba mesta datuma 2">
            <a:extLst>
              <a:ext uri="{FF2B5EF4-FFF2-40B4-BE49-F238E27FC236}">
                <a16:creationId xmlns:a16="http://schemas.microsoft.com/office/drawing/2014/main" id="{908D1581-51AA-4820-8E30-BE288C76D2AC}"/>
              </a:ext>
            </a:extLst>
          </p:cNvPr>
          <p:cNvSpPr>
            <a:spLocks noGrp="1"/>
          </p:cNvSpPr>
          <p:nvPr>
            <p:ph type="dt" sz="half" idx="10"/>
          </p:nvPr>
        </p:nvSpPr>
        <p:spPr/>
        <p:txBody>
          <a:bodyPr/>
          <a:lstStyle/>
          <a:p>
            <a:fld id="{38B484B6-F67B-4DEE-9FA9-2023C7A15DCD}" type="datetimeFigureOut">
              <a:rPr lang="sl-SI" smtClean="0"/>
              <a:t>16. 03. 2023</a:t>
            </a:fld>
            <a:endParaRPr lang="sl-SI"/>
          </a:p>
        </p:txBody>
      </p:sp>
      <p:sp>
        <p:nvSpPr>
          <p:cNvPr id="4" name="Označba mesta noge 3">
            <a:extLst>
              <a:ext uri="{FF2B5EF4-FFF2-40B4-BE49-F238E27FC236}">
                <a16:creationId xmlns:a16="http://schemas.microsoft.com/office/drawing/2014/main" id="{AB98974D-E37A-4386-ADC1-903AB6D1C2B4}"/>
              </a:ext>
            </a:extLst>
          </p:cNvPr>
          <p:cNvSpPr>
            <a:spLocks noGrp="1"/>
          </p:cNvSpPr>
          <p:nvPr>
            <p:ph type="ftr" sz="quarter" idx="11"/>
          </p:nvPr>
        </p:nvSpPr>
        <p:spPr/>
        <p:txBody>
          <a:bodyPr/>
          <a:lstStyle/>
          <a:p>
            <a:endParaRPr lang="sl-SI"/>
          </a:p>
        </p:txBody>
      </p:sp>
      <p:sp>
        <p:nvSpPr>
          <p:cNvPr id="5" name="Označba mesta številke diapozitiva 4">
            <a:extLst>
              <a:ext uri="{FF2B5EF4-FFF2-40B4-BE49-F238E27FC236}">
                <a16:creationId xmlns:a16="http://schemas.microsoft.com/office/drawing/2014/main" id="{04E4BCBE-9687-443E-BD36-122AC6994646}"/>
              </a:ext>
            </a:extLst>
          </p:cNvPr>
          <p:cNvSpPr>
            <a:spLocks noGrp="1"/>
          </p:cNvSpPr>
          <p:nvPr>
            <p:ph type="sldNum" sz="quarter" idx="12"/>
          </p:nvPr>
        </p:nvSpPr>
        <p:spPr/>
        <p:txBody>
          <a:bodyPr/>
          <a:lstStyle/>
          <a:p>
            <a:fld id="{25C4C7A7-0A8C-4FCC-860C-71DC202610BC}" type="slidenum">
              <a:rPr lang="sl-SI" smtClean="0"/>
              <a:t>‹#›</a:t>
            </a:fld>
            <a:endParaRPr lang="sl-SI"/>
          </a:p>
        </p:txBody>
      </p:sp>
    </p:spTree>
    <p:extLst>
      <p:ext uri="{BB962C8B-B14F-4D97-AF65-F5344CB8AC3E}">
        <p14:creationId xmlns:p14="http://schemas.microsoft.com/office/powerpoint/2010/main" val="12878607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Označba mesta datuma 1">
            <a:extLst>
              <a:ext uri="{FF2B5EF4-FFF2-40B4-BE49-F238E27FC236}">
                <a16:creationId xmlns:a16="http://schemas.microsoft.com/office/drawing/2014/main" id="{7F40BA5B-4035-482D-A2C7-01089AD09281}"/>
              </a:ext>
            </a:extLst>
          </p:cNvPr>
          <p:cNvSpPr>
            <a:spLocks noGrp="1"/>
          </p:cNvSpPr>
          <p:nvPr>
            <p:ph type="dt" sz="half" idx="10"/>
          </p:nvPr>
        </p:nvSpPr>
        <p:spPr/>
        <p:txBody>
          <a:bodyPr/>
          <a:lstStyle/>
          <a:p>
            <a:fld id="{38B484B6-F67B-4DEE-9FA9-2023C7A15DCD}" type="datetimeFigureOut">
              <a:rPr lang="sl-SI" smtClean="0"/>
              <a:t>16. 03. 2023</a:t>
            </a:fld>
            <a:endParaRPr lang="sl-SI"/>
          </a:p>
        </p:txBody>
      </p:sp>
      <p:sp>
        <p:nvSpPr>
          <p:cNvPr id="3" name="Označba mesta noge 2">
            <a:extLst>
              <a:ext uri="{FF2B5EF4-FFF2-40B4-BE49-F238E27FC236}">
                <a16:creationId xmlns:a16="http://schemas.microsoft.com/office/drawing/2014/main" id="{7C19576A-AA14-4F50-8272-5D341FA16B6F}"/>
              </a:ext>
            </a:extLst>
          </p:cNvPr>
          <p:cNvSpPr>
            <a:spLocks noGrp="1"/>
          </p:cNvSpPr>
          <p:nvPr>
            <p:ph type="ftr" sz="quarter" idx="11"/>
          </p:nvPr>
        </p:nvSpPr>
        <p:spPr/>
        <p:txBody>
          <a:bodyPr/>
          <a:lstStyle/>
          <a:p>
            <a:endParaRPr lang="sl-SI"/>
          </a:p>
        </p:txBody>
      </p:sp>
      <p:sp>
        <p:nvSpPr>
          <p:cNvPr id="4" name="Označba mesta številke diapozitiva 3">
            <a:extLst>
              <a:ext uri="{FF2B5EF4-FFF2-40B4-BE49-F238E27FC236}">
                <a16:creationId xmlns:a16="http://schemas.microsoft.com/office/drawing/2014/main" id="{B446DA69-B474-4406-AAE8-F38ADEDA7B2E}"/>
              </a:ext>
            </a:extLst>
          </p:cNvPr>
          <p:cNvSpPr>
            <a:spLocks noGrp="1"/>
          </p:cNvSpPr>
          <p:nvPr>
            <p:ph type="sldNum" sz="quarter" idx="12"/>
          </p:nvPr>
        </p:nvSpPr>
        <p:spPr/>
        <p:txBody>
          <a:bodyPr/>
          <a:lstStyle/>
          <a:p>
            <a:fld id="{25C4C7A7-0A8C-4FCC-860C-71DC202610BC}" type="slidenum">
              <a:rPr lang="sl-SI" smtClean="0"/>
              <a:t>‹#›</a:t>
            </a:fld>
            <a:endParaRPr lang="sl-SI"/>
          </a:p>
        </p:txBody>
      </p:sp>
    </p:spTree>
    <p:extLst>
      <p:ext uri="{BB962C8B-B14F-4D97-AF65-F5344CB8AC3E}">
        <p14:creationId xmlns:p14="http://schemas.microsoft.com/office/powerpoint/2010/main" val="40876556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Vsebina z naslovom">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4278100-CFD6-44C7-875B-FF4AB7A62024}"/>
              </a:ext>
            </a:extLst>
          </p:cNvPr>
          <p:cNvSpPr>
            <a:spLocks noGrp="1"/>
          </p:cNvSpPr>
          <p:nvPr>
            <p:ph type="title"/>
          </p:nvPr>
        </p:nvSpPr>
        <p:spPr>
          <a:xfrm>
            <a:off x="839788" y="457200"/>
            <a:ext cx="3932237" cy="1600200"/>
          </a:xfrm>
        </p:spPr>
        <p:txBody>
          <a:bodyPr anchor="b"/>
          <a:lstStyle>
            <a:lvl1pPr>
              <a:defRPr sz="3200"/>
            </a:lvl1pPr>
          </a:lstStyle>
          <a:p>
            <a:r>
              <a:rPr lang="sl-SI"/>
              <a:t>Kliknite, če želite urediti slog naslova matrice</a:t>
            </a:r>
          </a:p>
        </p:txBody>
      </p:sp>
      <p:sp>
        <p:nvSpPr>
          <p:cNvPr id="3" name="Označba mesta vsebine 2">
            <a:extLst>
              <a:ext uri="{FF2B5EF4-FFF2-40B4-BE49-F238E27FC236}">
                <a16:creationId xmlns:a16="http://schemas.microsoft.com/office/drawing/2014/main" id="{777AF277-3A75-4EB7-AB6F-CE914EA8580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besedila 3">
            <a:extLst>
              <a:ext uri="{FF2B5EF4-FFF2-40B4-BE49-F238E27FC236}">
                <a16:creationId xmlns:a16="http://schemas.microsoft.com/office/drawing/2014/main" id="{59EDCB83-5A7D-41E5-AA96-052AD9EA5AD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a:t>Kliknite za urejanje slogov besedila matrice</a:t>
            </a:r>
          </a:p>
        </p:txBody>
      </p:sp>
      <p:sp>
        <p:nvSpPr>
          <p:cNvPr id="5" name="Označba mesta datuma 4">
            <a:extLst>
              <a:ext uri="{FF2B5EF4-FFF2-40B4-BE49-F238E27FC236}">
                <a16:creationId xmlns:a16="http://schemas.microsoft.com/office/drawing/2014/main" id="{99A1B130-5A6A-4775-B547-A380A5A35CCE}"/>
              </a:ext>
            </a:extLst>
          </p:cNvPr>
          <p:cNvSpPr>
            <a:spLocks noGrp="1"/>
          </p:cNvSpPr>
          <p:nvPr>
            <p:ph type="dt" sz="half" idx="10"/>
          </p:nvPr>
        </p:nvSpPr>
        <p:spPr/>
        <p:txBody>
          <a:bodyPr/>
          <a:lstStyle/>
          <a:p>
            <a:fld id="{38B484B6-F67B-4DEE-9FA9-2023C7A15DCD}" type="datetimeFigureOut">
              <a:rPr lang="sl-SI" smtClean="0"/>
              <a:t>16. 03. 2023</a:t>
            </a:fld>
            <a:endParaRPr lang="sl-SI"/>
          </a:p>
        </p:txBody>
      </p:sp>
      <p:sp>
        <p:nvSpPr>
          <p:cNvPr id="6" name="Označba mesta noge 5">
            <a:extLst>
              <a:ext uri="{FF2B5EF4-FFF2-40B4-BE49-F238E27FC236}">
                <a16:creationId xmlns:a16="http://schemas.microsoft.com/office/drawing/2014/main" id="{49AF3884-3725-4D81-9511-FF9ABCF806BD}"/>
              </a:ext>
            </a:extLst>
          </p:cNvPr>
          <p:cNvSpPr>
            <a:spLocks noGrp="1"/>
          </p:cNvSpPr>
          <p:nvPr>
            <p:ph type="ftr" sz="quarter" idx="11"/>
          </p:nvPr>
        </p:nvSpPr>
        <p:spPr/>
        <p:txBody>
          <a:bodyPr/>
          <a:lstStyle/>
          <a:p>
            <a:endParaRPr lang="sl-SI"/>
          </a:p>
        </p:txBody>
      </p:sp>
      <p:sp>
        <p:nvSpPr>
          <p:cNvPr id="7" name="Označba mesta številke diapozitiva 6">
            <a:extLst>
              <a:ext uri="{FF2B5EF4-FFF2-40B4-BE49-F238E27FC236}">
                <a16:creationId xmlns:a16="http://schemas.microsoft.com/office/drawing/2014/main" id="{1B51053E-0058-4495-955D-AC6C36F36A63}"/>
              </a:ext>
            </a:extLst>
          </p:cNvPr>
          <p:cNvSpPr>
            <a:spLocks noGrp="1"/>
          </p:cNvSpPr>
          <p:nvPr>
            <p:ph type="sldNum" sz="quarter" idx="12"/>
          </p:nvPr>
        </p:nvSpPr>
        <p:spPr/>
        <p:txBody>
          <a:bodyPr/>
          <a:lstStyle/>
          <a:p>
            <a:fld id="{25C4C7A7-0A8C-4FCC-860C-71DC202610BC}" type="slidenum">
              <a:rPr lang="sl-SI" smtClean="0"/>
              <a:t>‹#›</a:t>
            </a:fld>
            <a:endParaRPr lang="sl-SI"/>
          </a:p>
        </p:txBody>
      </p:sp>
    </p:spTree>
    <p:extLst>
      <p:ext uri="{BB962C8B-B14F-4D97-AF65-F5344CB8AC3E}">
        <p14:creationId xmlns:p14="http://schemas.microsoft.com/office/powerpoint/2010/main" val="20750257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FAD82574-A4A1-48F7-89A1-518D49900480}"/>
              </a:ext>
            </a:extLst>
          </p:cNvPr>
          <p:cNvSpPr>
            <a:spLocks noGrp="1"/>
          </p:cNvSpPr>
          <p:nvPr>
            <p:ph type="title"/>
          </p:nvPr>
        </p:nvSpPr>
        <p:spPr>
          <a:xfrm>
            <a:off x="839788" y="457200"/>
            <a:ext cx="3932237" cy="1600200"/>
          </a:xfrm>
        </p:spPr>
        <p:txBody>
          <a:bodyPr anchor="b"/>
          <a:lstStyle>
            <a:lvl1pPr>
              <a:defRPr sz="3200"/>
            </a:lvl1pPr>
          </a:lstStyle>
          <a:p>
            <a:r>
              <a:rPr lang="sl-SI"/>
              <a:t>Kliknite, če želite urediti slog naslova matrice</a:t>
            </a:r>
          </a:p>
        </p:txBody>
      </p:sp>
      <p:sp>
        <p:nvSpPr>
          <p:cNvPr id="3" name="Označba mesta slike 2">
            <a:extLst>
              <a:ext uri="{FF2B5EF4-FFF2-40B4-BE49-F238E27FC236}">
                <a16:creationId xmlns:a16="http://schemas.microsoft.com/office/drawing/2014/main" id="{43D9602B-2E0E-4A78-AC99-ABA7951DF81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l-SI"/>
          </a:p>
        </p:txBody>
      </p:sp>
      <p:sp>
        <p:nvSpPr>
          <p:cNvPr id="4" name="Označba mesta besedila 3">
            <a:extLst>
              <a:ext uri="{FF2B5EF4-FFF2-40B4-BE49-F238E27FC236}">
                <a16:creationId xmlns:a16="http://schemas.microsoft.com/office/drawing/2014/main" id="{8E32A508-7F50-40B0-A707-AD235E72C10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a:t>Kliknite za urejanje slogov besedila matrice</a:t>
            </a:r>
          </a:p>
        </p:txBody>
      </p:sp>
      <p:sp>
        <p:nvSpPr>
          <p:cNvPr id="5" name="Označba mesta datuma 4">
            <a:extLst>
              <a:ext uri="{FF2B5EF4-FFF2-40B4-BE49-F238E27FC236}">
                <a16:creationId xmlns:a16="http://schemas.microsoft.com/office/drawing/2014/main" id="{CD67D898-690B-4F9D-B0DC-38E511342ADC}"/>
              </a:ext>
            </a:extLst>
          </p:cNvPr>
          <p:cNvSpPr>
            <a:spLocks noGrp="1"/>
          </p:cNvSpPr>
          <p:nvPr>
            <p:ph type="dt" sz="half" idx="10"/>
          </p:nvPr>
        </p:nvSpPr>
        <p:spPr/>
        <p:txBody>
          <a:bodyPr/>
          <a:lstStyle/>
          <a:p>
            <a:fld id="{38B484B6-F67B-4DEE-9FA9-2023C7A15DCD}" type="datetimeFigureOut">
              <a:rPr lang="sl-SI" smtClean="0"/>
              <a:t>16. 03. 2023</a:t>
            </a:fld>
            <a:endParaRPr lang="sl-SI"/>
          </a:p>
        </p:txBody>
      </p:sp>
      <p:sp>
        <p:nvSpPr>
          <p:cNvPr id="6" name="Označba mesta noge 5">
            <a:extLst>
              <a:ext uri="{FF2B5EF4-FFF2-40B4-BE49-F238E27FC236}">
                <a16:creationId xmlns:a16="http://schemas.microsoft.com/office/drawing/2014/main" id="{8D62BF14-2F46-442F-B4AB-BE334C91C60C}"/>
              </a:ext>
            </a:extLst>
          </p:cNvPr>
          <p:cNvSpPr>
            <a:spLocks noGrp="1"/>
          </p:cNvSpPr>
          <p:nvPr>
            <p:ph type="ftr" sz="quarter" idx="11"/>
          </p:nvPr>
        </p:nvSpPr>
        <p:spPr/>
        <p:txBody>
          <a:bodyPr/>
          <a:lstStyle/>
          <a:p>
            <a:endParaRPr lang="sl-SI"/>
          </a:p>
        </p:txBody>
      </p:sp>
      <p:sp>
        <p:nvSpPr>
          <p:cNvPr id="7" name="Označba mesta številke diapozitiva 6">
            <a:extLst>
              <a:ext uri="{FF2B5EF4-FFF2-40B4-BE49-F238E27FC236}">
                <a16:creationId xmlns:a16="http://schemas.microsoft.com/office/drawing/2014/main" id="{321CAA67-D38E-4173-A545-DD8257E23BAE}"/>
              </a:ext>
            </a:extLst>
          </p:cNvPr>
          <p:cNvSpPr>
            <a:spLocks noGrp="1"/>
          </p:cNvSpPr>
          <p:nvPr>
            <p:ph type="sldNum" sz="quarter" idx="12"/>
          </p:nvPr>
        </p:nvSpPr>
        <p:spPr/>
        <p:txBody>
          <a:bodyPr/>
          <a:lstStyle/>
          <a:p>
            <a:fld id="{25C4C7A7-0A8C-4FCC-860C-71DC202610BC}" type="slidenum">
              <a:rPr lang="sl-SI" smtClean="0"/>
              <a:t>‹#›</a:t>
            </a:fld>
            <a:endParaRPr lang="sl-SI"/>
          </a:p>
        </p:txBody>
      </p:sp>
    </p:spTree>
    <p:extLst>
      <p:ext uri="{BB962C8B-B14F-4D97-AF65-F5344CB8AC3E}">
        <p14:creationId xmlns:p14="http://schemas.microsoft.com/office/powerpoint/2010/main" val="30237655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značba mesta naslova 1">
            <a:extLst>
              <a:ext uri="{FF2B5EF4-FFF2-40B4-BE49-F238E27FC236}">
                <a16:creationId xmlns:a16="http://schemas.microsoft.com/office/drawing/2014/main" id="{F06C7B0B-EFA6-498A-88EB-0111FCD878E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l-SI"/>
              <a:t>Kliknite, če želite urediti slog naslova matrice</a:t>
            </a:r>
          </a:p>
        </p:txBody>
      </p:sp>
      <p:sp>
        <p:nvSpPr>
          <p:cNvPr id="3" name="Označba mesta besedila 2">
            <a:extLst>
              <a:ext uri="{FF2B5EF4-FFF2-40B4-BE49-F238E27FC236}">
                <a16:creationId xmlns:a16="http://schemas.microsoft.com/office/drawing/2014/main" id="{DA582762-910B-40BC-9AC0-B4CE1B07F80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a:extLst>
              <a:ext uri="{FF2B5EF4-FFF2-40B4-BE49-F238E27FC236}">
                <a16:creationId xmlns:a16="http://schemas.microsoft.com/office/drawing/2014/main" id="{A5BCDC98-C574-48B2-AB24-1DF0B39B37D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8B484B6-F67B-4DEE-9FA9-2023C7A15DCD}" type="datetimeFigureOut">
              <a:rPr lang="sl-SI" smtClean="0"/>
              <a:t>16. 03. 2023</a:t>
            </a:fld>
            <a:endParaRPr lang="sl-SI"/>
          </a:p>
        </p:txBody>
      </p:sp>
      <p:sp>
        <p:nvSpPr>
          <p:cNvPr id="5" name="Označba mesta noge 4">
            <a:extLst>
              <a:ext uri="{FF2B5EF4-FFF2-40B4-BE49-F238E27FC236}">
                <a16:creationId xmlns:a16="http://schemas.microsoft.com/office/drawing/2014/main" id="{91064C66-6BD8-44CB-B3EF-8747388464A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l-SI"/>
          </a:p>
        </p:txBody>
      </p:sp>
      <p:sp>
        <p:nvSpPr>
          <p:cNvPr id="6" name="Označba mesta številke diapozitiva 5">
            <a:extLst>
              <a:ext uri="{FF2B5EF4-FFF2-40B4-BE49-F238E27FC236}">
                <a16:creationId xmlns:a16="http://schemas.microsoft.com/office/drawing/2014/main" id="{222FB360-BCCA-4143-80F7-2DA47CC942D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5C4C7A7-0A8C-4FCC-860C-71DC202610BC}" type="slidenum">
              <a:rPr lang="sl-SI" smtClean="0"/>
              <a:t>‹#›</a:t>
            </a:fld>
            <a:endParaRPr lang="sl-SI"/>
          </a:p>
        </p:txBody>
      </p:sp>
    </p:spTree>
    <p:extLst>
      <p:ext uri="{BB962C8B-B14F-4D97-AF65-F5344CB8AC3E}">
        <p14:creationId xmlns:p14="http://schemas.microsoft.com/office/powerpoint/2010/main" val="32115149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hyperlink" Target="mailto:cda@obcina-ankaran.si" TargetMode="External"/><Relationship Id="rId2" Type="http://schemas.openxmlformats.org/officeDocument/2006/relationships/hyperlink" Target="mailto:riznar.alenka@gmail.com" TargetMode="Externa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mailto:montemurru_mario@yahoo.it" TargetMode="External"/><Relationship Id="rId2" Type="http://schemas.openxmlformats.org/officeDocument/2006/relationships/hyperlink" Target="mailto:milica.celin51@gmail.com" TargetMode="External"/><Relationship Id="rId1" Type="http://schemas.openxmlformats.org/officeDocument/2006/relationships/slideLayout" Target="../slideLayouts/slideLayout7.xml"/><Relationship Id="rId5" Type="http://schemas.openxmlformats.org/officeDocument/2006/relationships/hyperlink" Target="mailto:cda@obcina-ankaran.si" TargetMode="External"/><Relationship Id="rId4" Type="http://schemas.openxmlformats.org/officeDocument/2006/relationships/hyperlink" Target="mailto:z.prodan@gmail.com" TargetMode="Externa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mailto:nadja.stok@gmail.com" TargetMode="External"/><Relationship Id="rId2" Type="http://schemas.openxmlformats.org/officeDocument/2006/relationships/hyperlink" Target="mailto:ejurincic@hotmail.com" TargetMode="External"/><Relationship Id="rId1" Type="http://schemas.openxmlformats.org/officeDocument/2006/relationships/slideLayout" Target="../slideLayouts/slideLayout7.xml"/><Relationship Id="rId5" Type="http://schemas.openxmlformats.org/officeDocument/2006/relationships/hyperlink" Target="mailto:cda@obcina-ankaran.si" TargetMode="External"/><Relationship Id="rId4" Type="http://schemas.openxmlformats.org/officeDocument/2006/relationships/hyperlink" Target="mailto:ljubica.silva@t-2.net" TargetMode="External"/></Relationships>
</file>

<file path=ppt/slides/_rels/slide3.xml.rels><?xml version="1.0" encoding="UTF-8" standalone="yes"?>
<Relationships xmlns="http://schemas.openxmlformats.org/package/2006/relationships"><Relationship Id="rId2" Type="http://schemas.openxmlformats.org/officeDocument/2006/relationships/hyperlink" Target="https://www.duankaran.si/"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mailto:cvetkorom@gmail.com" TargetMode="External"/><Relationship Id="rId2" Type="http://schemas.openxmlformats.org/officeDocument/2006/relationships/hyperlink" Target="mailto:lcicigoj@gmail.com" TargetMode="Externa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hyperlink" Target="mailto:cda@obcina-ankaran.si" TargetMode="Externa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3" Type="http://schemas.openxmlformats.org/officeDocument/2006/relationships/hyperlink" Target="mailto:vilipucer@gmail.com" TargetMode="External"/><Relationship Id="rId2" Type="http://schemas.openxmlformats.org/officeDocument/2006/relationships/hyperlink" Target="mailto:drago.bozac@gmail.com" TargetMode="Externa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hyperlink" Target="https://www.duankaran.si/" TargetMode="Externa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4A8263D8-8236-48C7-A708-9FEE36F72414}"/>
              </a:ext>
            </a:extLst>
          </p:cNvPr>
          <p:cNvSpPr>
            <a:spLocks noGrp="1"/>
          </p:cNvSpPr>
          <p:nvPr>
            <p:ph type="ctrTitle"/>
          </p:nvPr>
        </p:nvSpPr>
        <p:spPr>
          <a:xfrm>
            <a:off x="0" y="277586"/>
            <a:ext cx="11789229" cy="4539343"/>
          </a:xfrm>
        </p:spPr>
        <p:txBody>
          <a:bodyPr>
            <a:normAutofit/>
          </a:bodyPr>
          <a:lstStyle/>
          <a:p>
            <a:r>
              <a:rPr lang="sl-SI" sz="3600" dirty="0">
                <a:solidFill>
                  <a:srgbClr val="FF0000"/>
                </a:solidFill>
              </a:rPr>
              <a:t>Društvo upokojencev Ankaran</a:t>
            </a:r>
            <a:br>
              <a:rPr lang="sl-SI" dirty="0">
                <a:solidFill>
                  <a:srgbClr val="0070C0"/>
                </a:solidFill>
              </a:rPr>
            </a:br>
            <a:br>
              <a:rPr lang="sl-SI" dirty="0">
                <a:solidFill>
                  <a:srgbClr val="0070C0"/>
                </a:solidFill>
              </a:rPr>
            </a:br>
            <a:r>
              <a:rPr lang="sl-SI" sz="3600" b="1" dirty="0">
                <a:solidFill>
                  <a:srgbClr val="0070C0"/>
                </a:solidFill>
              </a:rPr>
              <a:t>OBČNI ZBOR </a:t>
            </a:r>
            <a:br>
              <a:rPr lang="sl-SI" sz="3600" b="1" dirty="0">
                <a:solidFill>
                  <a:srgbClr val="0070C0"/>
                </a:solidFill>
              </a:rPr>
            </a:br>
            <a:r>
              <a:rPr lang="sl-SI" sz="3600" b="1" dirty="0">
                <a:solidFill>
                  <a:srgbClr val="0070C0"/>
                </a:solidFill>
              </a:rPr>
              <a:t>IN  RAZGOVOR“ KAJ STAREJŠI V ANKARANU POTREBUJEMO“</a:t>
            </a:r>
            <a:br>
              <a:rPr lang="sl-SI" sz="3600" b="1" dirty="0">
                <a:solidFill>
                  <a:srgbClr val="0070C0"/>
                </a:solidFill>
              </a:rPr>
            </a:br>
            <a:br>
              <a:rPr lang="sl-SI" sz="3600" b="1" dirty="0">
                <a:solidFill>
                  <a:srgbClr val="0070C0"/>
                </a:solidFill>
              </a:rPr>
            </a:br>
            <a:endParaRPr lang="sl-SI" sz="3600" b="1" dirty="0">
              <a:solidFill>
                <a:srgbClr val="FF0000"/>
              </a:solidFill>
            </a:endParaRPr>
          </a:p>
        </p:txBody>
      </p:sp>
      <p:sp>
        <p:nvSpPr>
          <p:cNvPr id="3" name="Podnaslov 2">
            <a:extLst>
              <a:ext uri="{FF2B5EF4-FFF2-40B4-BE49-F238E27FC236}">
                <a16:creationId xmlns:a16="http://schemas.microsoft.com/office/drawing/2014/main" id="{7504076E-06FF-4287-8F8B-E2659DCA1A48}"/>
              </a:ext>
            </a:extLst>
          </p:cNvPr>
          <p:cNvSpPr>
            <a:spLocks noGrp="1"/>
          </p:cNvSpPr>
          <p:nvPr>
            <p:ph type="subTitle" idx="1"/>
          </p:nvPr>
        </p:nvSpPr>
        <p:spPr>
          <a:xfrm>
            <a:off x="1524000" y="5274129"/>
            <a:ext cx="9144000" cy="1943099"/>
          </a:xfrm>
        </p:spPr>
        <p:txBody>
          <a:bodyPr/>
          <a:lstStyle/>
          <a:p>
            <a:r>
              <a:rPr lang="sl-SI" dirty="0"/>
              <a:t>Center dnevnih aktivnosti za starejše</a:t>
            </a:r>
          </a:p>
          <a:p>
            <a:r>
              <a:rPr lang="sl-SI" dirty="0"/>
              <a:t>Ulica  Rudija Mahniča 1, Ankaran</a:t>
            </a:r>
          </a:p>
          <a:p>
            <a:r>
              <a:rPr lang="sl-SI" dirty="0"/>
              <a:t>17. </a:t>
            </a:r>
            <a:r>
              <a:rPr lang="sl-SI"/>
              <a:t>Marca 2023 ob 17,oo uri</a:t>
            </a:r>
            <a:endParaRPr lang="sl-SI" dirty="0"/>
          </a:p>
          <a:p>
            <a:endParaRPr lang="sl-SI" dirty="0"/>
          </a:p>
        </p:txBody>
      </p:sp>
      <p:pic>
        <p:nvPicPr>
          <p:cNvPr id="5" name="Slika 4">
            <a:extLst>
              <a:ext uri="{FF2B5EF4-FFF2-40B4-BE49-F238E27FC236}">
                <a16:creationId xmlns:a16="http://schemas.microsoft.com/office/drawing/2014/main" id="{5647F9F5-B605-2EC6-2635-A6A0AB7FA5F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53143" y="277586"/>
            <a:ext cx="2514600" cy="2726871"/>
          </a:xfrm>
          <a:prstGeom prst="rect">
            <a:avLst/>
          </a:prstGeom>
        </p:spPr>
      </p:pic>
    </p:spTree>
    <p:extLst>
      <p:ext uri="{BB962C8B-B14F-4D97-AF65-F5344CB8AC3E}">
        <p14:creationId xmlns:p14="http://schemas.microsoft.com/office/powerpoint/2010/main" val="40981462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ljeZBesedilom 2">
            <a:extLst>
              <a:ext uri="{FF2B5EF4-FFF2-40B4-BE49-F238E27FC236}">
                <a16:creationId xmlns:a16="http://schemas.microsoft.com/office/drawing/2014/main" id="{AD283EDF-2F92-FC98-8676-A1093BD5B1BF}"/>
              </a:ext>
            </a:extLst>
          </p:cNvPr>
          <p:cNvSpPr txBox="1"/>
          <p:nvPr/>
        </p:nvSpPr>
        <p:spPr>
          <a:xfrm>
            <a:off x="375557" y="58847"/>
            <a:ext cx="11234058" cy="6463308"/>
          </a:xfrm>
          <a:prstGeom prst="rect">
            <a:avLst/>
          </a:prstGeom>
          <a:noFill/>
        </p:spPr>
        <p:txBody>
          <a:bodyPr wrap="square">
            <a:spAutoFit/>
          </a:bodyPr>
          <a:lstStyle/>
          <a:p>
            <a:r>
              <a:rPr lang="sl-SI" sz="1800" dirty="0">
                <a:effectLst/>
                <a:latin typeface="Times New Roman" panose="02020603050405020304" pitchFamily="18" charset="0"/>
                <a:ea typeface="Times New Roman" panose="02020603050405020304" pitchFamily="18" charset="0"/>
              </a:rPr>
              <a:t>UO DU Ankaran je na 6. seji, dne 01.02.2023 sprejel poročilo in ga predlaga občnemu zboru v sprejem.</a:t>
            </a:r>
          </a:p>
          <a:p>
            <a:r>
              <a:rPr lang="sl-SI" sz="1800" dirty="0">
                <a:effectLst/>
                <a:latin typeface="Times New Roman" panose="02020603050405020304" pitchFamily="18" charset="0"/>
                <a:ea typeface="Times New Roman" panose="02020603050405020304" pitchFamily="18" charset="0"/>
              </a:rPr>
              <a:t> </a:t>
            </a:r>
          </a:p>
          <a:p>
            <a:r>
              <a:rPr lang="sl-SI" sz="2400" b="1" dirty="0">
                <a:solidFill>
                  <a:srgbClr val="FF0000"/>
                </a:solidFill>
                <a:effectLst/>
                <a:latin typeface="Times New Roman" panose="02020603050405020304" pitchFamily="18" charset="0"/>
                <a:ea typeface="Times New Roman" panose="02020603050405020304" pitchFamily="18" charset="0"/>
              </a:rPr>
              <a:t>POROČILO O DELU DRUŠTVA UPOKOJENCEV ANKARAN V LETU 2022</a:t>
            </a:r>
            <a:endParaRPr lang="sl-SI" sz="2400" dirty="0">
              <a:effectLst/>
              <a:latin typeface="Times New Roman" panose="02020603050405020304" pitchFamily="18" charset="0"/>
              <a:ea typeface="Times New Roman" panose="02020603050405020304" pitchFamily="18" charset="0"/>
            </a:endParaRPr>
          </a:p>
          <a:p>
            <a:r>
              <a:rPr lang="sl-SI" sz="1800" dirty="0">
                <a:effectLst/>
                <a:latin typeface="Times New Roman" panose="02020603050405020304" pitchFamily="18" charset="0"/>
                <a:ea typeface="Times New Roman" panose="02020603050405020304" pitchFamily="18" charset="0"/>
              </a:rPr>
              <a:t> </a:t>
            </a:r>
          </a:p>
          <a:p>
            <a:pPr algn="just"/>
            <a:r>
              <a:rPr lang="sl-SI" sz="2400" dirty="0">
                <a:effectLst/>
                <a:latin typeface="Times New Roman" panose="02020603050405020304" pitchFamily="18" charset="0"/>
                <a:ea typeface="Times New Roman" panose="02020603050405020304" pitchFamily="18" charset="0"/>
              </a:rPr>
              <a:t>Društvo upokojencev Ankaran deluje v skladu s statutom društva, ki je registriran na upravni enoti v Kopru in predstavlja osnovo za naše delovanje. Na osnovi tega smo izvajali naše dejavnosti, ki slonijo na sprejetem programu dela in sklepih upravnega odbora društva. Upravni odbor društva ima do devet članov in sicer: Vilijem Pucer, Roman Cvetko, Linda Škerk </a:t>
            </a:r>
            <a:r>
              <a:rPr lang="sl-SI" sz="2400" dirty="0" err="1">
                <a:effectLst/>
                <a:latin typeface="Times New Roman" panose="02020603050405020304" pitchFamily="18" charset="0"/>
                <a:ea typeface="Times New Roman" panose="02020603050405020304" pitchFamily="18" charset="0"/>
              </a:rPr>
              <a:t>Čičigoj</a:t>
            </a:r>
            <a:r>
              <a:rPr lang="sl-SI" sz="2400" dirty="0">
                <a:effectLst/>
                <a:latin typeface="Times New Roman" panose="02020603050405020304" pitchFamily="18" charset="0"/>
                <a:ea typeface="Times New Roman" panose="02020603050405020304" pitchFamily="18" charset="0"/>
              </a:rPr>
              <a:t>, Adrijana Viler Kovačič, Drago </a:t>
            </a:r>
            <a:r>
              <a:rPr lang="sl-SI" sz="2400" dirty="0" err="1">
                <a:effectLst/>
                <a:latin typeface="Times New Roman" panose="02020603050405020304" pitchFamily="18" charset="0"/>
                <a:ea typeface="Times New Roman" panose="02020603050405020304" pitchFamily="18" charset="0"/>
              </a:rPr>
              <a:t>Božac</a:t>
            </a:r>
            <a:r>
              <a:rPr lang="sl-SI" sz="2400" dirty="0">
                <a:effectLst/>
                <a:latin typeface="Times New Roman" panose="02020603050405020304" pitchFamily="18" charset="0"/>
                <a:ea typeface="Times New Roman" panose="02020603050405020304" pitchFamily="18" charset="0"/>
              </a:rPr>
              <a:t>, Nevenka Celec kot blagajničarka, Vlasta Muženič kot tajnica društva, Andrej Jamnik kot predsednik. UO je obravnaval gradiva in odločal na 8 rednih sejah, 3 izrednih sejah in 5 korespondenčnih sejah.</a:t>
            </a:r>
          </a:p>
          <a:p>
            <a:pPr algn="just"/>
            <a:r>
              <a:rPr lang="sl-SI" sz="2400" dirty="0">
                <a:effectLst/>
                <a:latin typeface="Times New Roman" panose="02020603050405020304" pitchFamily="18" charset="0"/>
                <a:ea typeface="Times New Roman" panose="02020603050405020304" pitchFamily="18" charset="0"/>
              </a:rPr>
              <a:t> Za plačevanje članarine, urejanje prijav na strokovne ekskurzije in druge potrebe članov je bila občasno, ob sredah v Domu družbenih dejavnosti odprta pisarna, ki so jo od 15h do 17h vodili člani UO, blagajničarka Nevenka Celec ter predsednik.</a:t>
            </a:r>
          </a:p>
          <a:p>
            <a:r>
              <a:rPr lang="sl-SI" sz="2400" dirty="0">
                <a:effectLst/>
                <a:latin typeface="Times New Roman" panose="02020603050405020304" pitchFamily="18" charset="0"/>
                <a:ea typeface="Times New Roman" panose="02020603050405020304" pitchFamily="18" charset="0"/>
              </a:rPr>
              <a:t>V letu 2022 je bilo v našem društvu 316vpisanih članov, od katerih je v letu 2022 vplačalo članarino 139 članov. Društvo vključuje v svoje vrste upokojence, ki so glede na višino pokojnin, občutljiva in ranljiva skupina občanov</a:t>
            </a:r>
            <a:r>
              <a:rPr lang="sl-SI" sz="1800" dirty="0">
                <a:effectLst/>
                <a:latin typeface="Times New Roman" panose="02020603050405020304" pitchFamily="18" charset="0"/>
                <a:ea typeface="Times New Roman" panose="02020603050405020304" pitchFamily="18" charset="0"/>
              </a:rPr>
              <a:t>.</a:t>
            </a:r>
          </a:p>
        </p:txBody>
      </p:sp>
    </p:spTree>
    <p:extLst>
      <p:ext uri="{BB962C8B-B14F-4D97-AF65-F5344CB8AC3E}">
        <p14:creationId xmlns:p14="http://schemas.microsoft.com/office/powerpoint/2010/main" val="31623774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ljeZBesedilom 2">
            <a:extLst>
              <a:ext uri="{FF2B5EF4-FFF2-40B4-BE49-F238E27FC236}">
                <a16:creationId xmlns:a16="http://schemas.microsoft.com/office/drawing/2014/main" id="{731849E7-2939-FF22-C175-A36D64FF44F2}"/>
              </a:ext>
            </a:extLst>
          </p:cNvPr>
          <p:cNvSpPr txBox="1"/>
          <p:nvPr/>
        </p:nvSpPr>
        <p:spPr>
          <a:xfrm>
            <a:off x="408214" y="261258"/>
            <a:ext cx="11430000" cy="6740307"/>
          </a:xfrm>
          <a:prstGeom prst="rect">
            <a:avLst/>
          </a:prstGeom>
          <a:noFill/>
        </p:spPr>
        <p:txBody>
          <a:bodyPr wrap="square">
            <a:spAutoFit/>
          </a:bodyPr>
          <a:lstStyle/>
          <a:p>
            <a:pPr algn="just"/>
            <a:r>
              <a:rPr lang="sl-SI" sz="2400" dirty="0">
                <a:effectLst/>
                <a:latin typeface="Times New Roman" panose="02020603050405020304" pitchFamily="18" charset="0"/>
                <a:ea typeface="Times New Roman" panose="02020603050405020304" pitchFamily="18" charset="0"/>
              </a:rPr>
              <a:t>Glede na težave pri kritju stroškov delovanja, smo s sklepom UO, za leto 2022 članarino določili na 10,00 €  letno.</a:t>
            </a:r>
          </a:p>
          <a:p>
            <a:pPr algn="just"/>
            <a:r>
              <a:rPr lang="sl-SI" sz="2400" dirty="0">
                <a:effectLst/>
                <a:latin typeface="Times New Roman" panose="02020603050405020304" pitchFamily="18" charset="0"/>
                <a:ea typeface="Times New Roman" panose="02020603050405020304" pitchFamily="18" charset="0"/>
              </a:rPr>
              <a:t>Društvo se financira s prispevki članov v obliki članarine in prispevkov za udeležbo pri posameznih dejavnostih društva ter s sofinanciranjem OA in prispevka ZDUS za sekcijo Starejši za starejše. Drugih prihodkov društvo nima.</a:t>
            </a:r>
          </a:p>
          <a:p>
            <a:pPr algn="just"/>
            <a:r>
              <a:rPr lang="sl-SI" sz="2400" dirty="0">
                <a:effectLst/>
                <a:latin typeface="Times New Roman" panose="02020603050405020304" pitchFamily="18" charset="0"/>
                <a:ea typeface="Times New Roman" panose="02020603050405020304" pitchFamily="18" charset="0"/>
              </a:rPr>
              <a:t>Ker je v letu 2022 bilo sofinanciranje društev s strani OA, omejeno na največ 5 programov na društvo, ne glede na število članstva in množičnost organiziranja, smo prijavili za sofinanciranje le prvih pet sekcij. Pričakovali smo, da nam bo OA, glede na naše članstvo, s sofinanciranjem omogočila izvedbo vseh programov dela. Toda od naprošenih sredstev nam je šele 31.05.2021 odobrila le delno sofinanciranje programa društva in ekskurzij, v skupni višini zgolj 6.050  €.V letu 2022 so v okviru Društva delovale naslednje sekcije:</a:t>
            </a:r>
          </a:p>
          <a:p>
            <a:pPr marL="342900" lvl="0" indent="-342900" algn="just">
              <a:buFont typeface="Times New Roman" panose="02020603050405020304" pitchFamily="18" charset="0"/>
              <a:buChar char="-"/>
              <a:tabLst>
                <a:tab pos="676275" algn="l"/>
              </a:tabLst>
            </a:pPr>
            <a:r>
              <a:rPr lang="sl-SI" sz="2400" dirty="0">
                <a:effectLst/>
                <a:latin typeface="Times New Roman" panose="02020603050405020304" pitchFamily="18" charset="0"/>
                <a:ea typeface="Times New Roman" panose="02020603050405020304" pitchFamily="18" charset="0"/>
              </a:rPr>
              <a:t> sekcija Ekskurzij</a:t>
            </a:r>
          </a:p>
          <a:p>
            <a:pPr marL="342900" lvl="0" indent="-342900" algn="just">
              <a:buFont typeface="Times New Roman" panose="02020603050405020304" pitchFamily="18" charset="0"/>
              <a:buChar char="-"/>
              <a:tabLst>
                <a:tab pos="676275" algn="l"/>
              </a:tabLst>
            </a:pPr>
            <a:r>
              <a:rPr lang="sl-SI" sz="2400" dirty="0">
                <a:effectLst/>
                <a:latin typeface="Times New Roman" panose="02020603050405020304" pitchFamily="18" charset="0"/>
                <a:ea typeface="Times New Roman" panose="02020603050405020304" pitchFamily="18" charset="0"/>
              </a:rPr>
              <a:t> sekcija  Rekreacija</a:t>
            </a:r>
          </a:p>
          <a:p>
            <a:pPr marL="342900" lvl="0" indent="-342900" algn="just">
              <a:buFont typeface="Times New Roman" panose="02020603050405020304" pitchFamily="18" charset="0"/>
              <a:buChar char="-"/>
              <a:tabLst>
                <a:tab pos="676275" algn="l"/>
              </a:tabLst>
            </a:pPr>
            <a:r>
              <a:rPr lang="sl-SI" sz="2400" dirty="0">
                <a:effectLst/>
                <a:latin typeface="Times New Roman" panose="02020603050405020304" pitchFamily="18" charset="0"/>
                <a:ea typeface="Times New Roman" panose="02020603050405020304" pitchFamily="18" charset="0"/>
              </a:rPr>
              <a:t> sekcija Starejši za starejše</a:t>
            </a:r>
          </a:p>
          <a:p>
            <a:pPr marL="342900" lvl="0" indent="-342900" algn="just">
              <a:buFont typeface="Times New Roman" panose="02020603050405020304" pitchFamily="18" charset="0"/>
              <a:buChar char="-"/>
              <a:tabLst>
                <a:tab pos="676275" algn="l"/>
              </a:tabLst>
            </a:pPr>
            <a:r>
              <a:rPr lang="sl-SI" sz="2400" dirty="0">
                <a:effectLst/>
                <a:latin typeface="Times New Roman" panose="02020603050405020304" pitchFamily="18" charset="0"/>
                <a:ea typeface="Times New Roman" panose="02020603050405020304" pitchFamily="18" charset="0"/>
              </a:rPr>
              <a:t> sekcija Preventivni pregledi</a:t>
            </a:r>
          </a:p>
          <a:p>
            <a:pPr marL="342900" lvl="0" indent="-342900" algn="just">
              <a:buFont typeface="Times New Roman" panose="02020603050405020304" pitchFamily="18" charset="0"/>
              <a:buChar char="-"/>
              <a:tabLst>
                <a:tab pos="676275" algn="l"/>
              </a:tabLst>
            </a:pPr>
            <a:r>
              <a:rPr lang="sl-SI" sz="2400" dirty="0">
                <a:effectLst/>
                <a:latin typeface="Times New Roman" panose="02020603050405020304" pitchFamily="18" charset="0"/>
                <a:ea typeface="Times New Roman" panose="02020603050405020304" pitchFamily="18" charset="0"/>
              </a:rPr>
              <a:t> sekcija Družabna srečanja</a:t>
            </a:r>
          </a:p>
          <a:p>
            <a:pPr marL="342900" lvl="0" indent="-342900" algn="just">
              <a:buFont typeface="Times New Roman" panose="02020603050405020304" pitchFamily="18" charset="0"/>
              <a:buChar char="-"/>
              <a:tabLst>
                <a:tab pos="676275" algn="l"/>
              </a:tabLst>
            </a:pPr>
            <a:r>
              <a:rPr lang="sl-SI" sz="2400" dirty="0">
                <a:effectLst/>
                <a:latin typeface="Times New Roman" panose="02020603050405020304" pitchFamily="18" charset="0"/>
                <a:ea typeface="Times New Roman" panose="02020603050405020304" pitchFamily="18" charset="0"/>
              </a:rPr>
              <a:t> sekcija Predavanja</a:t>
            </a:r>
          </a:p>
          <a:p>
            <a:pPr marL="342900" lvl="0" indent="-342900" algn="just">
              <a:buFont typeface="Times New Roman" panose="02020603050405020304" pitchFamily="18" charset="0"/>
              <a:buChar char="-"/>
              <a:tabLst>
                <a:tab pos="676275" algn="l"/>
              </a:tabLst>
            </a:pPr>
            <a:r>
              <a:rPr lang="sl-SI" sz="2400" dirty="0">
                <a:effectLst/>
                <a:latin typeface="Times New Roman" panose="02020603050405020304" pitchFamily="18" charset="0"/>
                <a:ea typeface="Times New Roman" panose="02020603050405020304" pitchFamily="18" charset="0"/>
              </a:rPr>
              <a:t> sekcija Družabne igre</a:t>
            </a:r>
          </a:p>
        </p:txBody>
      </p:sp>
    </p:spTree>
    <p:extLst>
      <p:ext uri="{BB962C8B-B14F-4D97-AF65-F5344CB8AC3E}">
        <p14:creationId xmlns:p14="http://schemas.microsoft.com/office/powerpoint/2010/main" val="27113661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ljeZBesedilom 2">
            <a:extLst>
              <a:ext uri="{FF2B5EF4-FFF2-40B4-BE49-F238E27FC236}">
                <a16:creationId xmlns:a16="http://schemas.microsoft.com/office/drawing/2014/main" id="{0B2D3158-3034-5930-7824-169FD1A5DB3E}"/>
              </a:ext>
            </a:extLst>
          </p:cNvPr>
          <p:cNvSpPr txBox="1"/>
          <p:nvPr/>
        </p:nvSpPr>
        <p:spPr>
          <a:xfrm>
            <a:off x="287595" y="626806"/>
            <a:ext cx="11730234" cy="6124754"/>
          </a:xfrm>
          <a:prstGeom prst="rect">
            <a:avLst/>
          </a:prstGeom>
          <a:noFill/>
        </p:spPr>
        <p:txBody>
          <a:bodyPr wrap="square">
            <a:spAutoFit/>
          </a:bodyPr>
          <a:lstStyle/>
          <a:p>
            <a:pPr algn="just"/>
            <a:r>
              <a:rPr lang="sl-SI" sz="2800" b="1" dirty="0">
                <a:effectLst/>
                <a:latin typeface="Times New Roman" panose="02020603050405020304" pitchFamily="18" charset="0"/>
                <a:ea typeface="Times New Roman" panose="02020603050405020304" pitchFamily="18" charset="0"/>
              </a:rPr>
              <a:t>Pri financiranju naše dejavnosti imamo tudi težave</a:t>
            </a:r>
            <a:r>
              <a:rPr lang="sl-SI" sz="2800" dirty="0">
                <a:effectLst/>
                <a:latin typeface="Times New Roman" panose="02020603050405020304" pitchFamily="18" charset="0"/>
                <a:ea typeface="Times New Roman" panose="02020603050405020304" pitchFamily="18" charset="0"/>
              </a:rPr>
              <a:t>. Pomoč organiziranemu delovanju starejših, ki predstavljajo tretjino vseh občanov v naši občini in od katerih se jih vsako leto več vključuje v naše društvo, je </a:t>
            </a:r>
            <a:r>
              <a:rPr lang="sl-SI" sz="2800" b="1" dirty="0">
                <a:effectLst/>
                <a:latin typeface="Times New Roman" panose="02020603050405020304" pitchFamily="18" charset="0"/>
                <a:ea typeface="Times New Roman" panose="02020603050405020304" pitchFamily="18" charset="0"/>
              </a:rPr>
              <a:t>prispevek</a:t>
            </a:r>
            <a:r>
              <a:rPr lang="sl-SI" sz="2800" dirty="0">
                <a:effectLst/>
                <a:latin typeface="Times New Roman" panose="02020603050405020304" pitchFamily="18" charset="0"/>
                <a:ea typeface="Times New Roman" panose="02020603050405020304" pitchFamily="18" charset="0"/>
              </a:rPr>
              <a:t> </a:t>
            </a:r>
            <a:r>
              <a:rPr lang="sl-SI" sz="2800" b="1" dirty="0">
                <a:effectLst/>
                <a:latin typeface="Times New Roman" panose="02020603050405020304" pitchFamily="18" charset="0"/>
                <a:ea typeface="Times New Roman" panose="02020603050405020304" pitchFamily="18" charset="0"/>
              </a:rPr>
              <a:t>glede na celotni proračun občine Ankaran prenizek, kar je vidno tudi iz finančnega poročila za leto 2022</a:t>
            </a:r>
            <a:r>
              <a:rPr lang="sl-SI" sz="2800" dirty="0">
                <a:effectLst/>
                <a:latin typeface="Times New Roman" panose="02020603050405020304" pitchFamily="18" charset="0"/>
                <a:ea typeface="Times New Roman" panose="02020603050405020304" pitchFamily="18" charset="0"/>
              </a:rPr>
              <a:t>. </a:t>
            </a:r>
          </a:p>
          <a:p>
            <a:pPr algn="just"/>
            <a:r>
              <a:rPr lang="sl-SI" sz="2800" dirty="0">
                <a:effectLst/>
                <a:latin typeface="Times New Roman" panose="02020603050405020304" pitchFamily="18" charset="0"/>
                <a:ea typeface="Times New Roman" panose="02020603050405020304" pitchFamily="18" charset="0"/>
              </a:rPr>
              <a:t>OA ni objavljala skupne razdelitve sredstev za sofinanciranje društev, tako da nam ni znano kateremu društvu je koliko in zakaj odobrila sredstva za sofinanciranje.</a:t>
            </a:r>
          </a:p>
          <a:p>
            <a:pPr algn="just"/>
            <a:r>
              <a:rPr lang="sl-SI" sz="2800" dirty="0">
                <a:effectLst/>
                <a:latin typeface="Times New Roman" panose="02020603050405020304" pitchFamily="18" charset="0"/>
                <a:ea typeface="Times New Roman" panose="02020603050405020304" pitchFamily="18" charset="0"/>
              </a:rPr>
              <a:t> Društvo je dobilo odločbo o odobritvi sredstev, na katero ni možna pritožba. Ravno tako ne prejmemo obrazložitve o višino izplačila, glede na posamezni zahtevek, ko po posameznem zahtevku ne dobimo celotno izplačilo.</a:t>
            </a:r>
          </a:p>
          <a:p>
            <a:pPr algn="just"/>
            <a:r>
              <a:rPr lang="sl-SI" sz="2800" dirty="0">
                <a:effectLst/>
                <a:latin typeface="Times New Roman" panose="02020603050405020304" pitchFamily="18" charset="0"/>
                <a:ea typeface="Times New Roman" panose="02020603050405020304" pitchFamily="18" charset="0"/>
              </a:rPr>
              <a:t>Do sredstev za delovanje pride Društvo </a:t>
            </a:r>
            <a:r>
              <a:rPr lang="sl-SI" sz="2800" dirty="0">
                <a:latin typeface="Times New Roman" panose="02020603050405020304" pitchFamily="18" charset="0"/>
                <a:ea typeface="Times New Roman" panose="02020603050405020304" pitchFamily="18" charset="0"/>
              </a:rPr>
              <a:t>zgolj po občinskem javnem razpisu, saj nima sponzorjev, zato bo potrebno poiskati dodatne vere ob širitvi programov dela. </a:t>
            </a:r>
            <a:endParaRPr lang="sl-SI"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4783281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ljeZBesedilom 2">
            <a:extLst>
              <a:ext uri="{FF2B5EF4-FFF2-40B4-BE49-F238E27FC236}">
                <a16:creationId xmlns:a16="http://schemas.microsoft.com/office/drawing/2014/main" id="{7D158945-25CF-0CBE-2265-50C72BDCAE0A}"/>
              </a:ext>
            </a:extLst>
          </p:cNvPr>
          <p:cNvSpPr txBox="1"/>
          <p:nvPr/>
        </p:nvSpPr>
        <p:spPr>
          <a:xfrm>
            <a:off x="408214" y="538843"/>
            <a:ext cx="11560629" cy="6309420"/>
          </a:xfrm>
          <a:prstGeom prst="rect">
            <a:avLst/>
          </a:prstGeom>
          <a:noFill/>
        </p:spPr>
        <p:txBody>
          <a:bodyPr wrap="square">
            <a:spAutoFit/>
          </a:bodyPr>
          <a:lstStyle/>
          <a:p>
            <a:pPr algn="just"/>
            <a:r>
              <a:rPr lang="sl-SI" sz="3200" b="1" dirty="0">
                <a:solidFill>
                  <a:srgbClr val="FF0000"/>
                </a:solidFill>
                <a:effectLst/>
                <a:latin typeface="Times New Roman" panose="02020603050405020304" pitchFamily="18" charset="0"/>
                <a:ea typeface="Times New Roman" panose="02020603050405020304" pitchFamily="18" charset="0"/>
              </a:rPr>
              <a:t>Pregled aktivnosti po posameznih dejavnostih v sekcijah društva:</a:t>
            </a:r>
            <a:endParaRPr lang="sl-SI" sz="3200" dirty="0">
              <a:solidFill>
                <a:srgbClr val="FF0000"/>
              </a:solidFill>
              <a:effectLst/>
              <a:latin typeface="Times New Roman" panose="02020603050405020304" pitchFamily="18" charset="0"/>
              <a:ea typeface="Times New Roman" panose="02020603050405020304" pitchFamily="18" charset="0"/>
            </a:endParaRPr>
          </a:p>
          <a:p>
            <a:pPr algn="just"/>
            <a:r>
              <a:rPr lang="sl-SI" sz="1800" dirty="0">
                <a:effectLst/>
                <a:latin typeface="Times New Roman" panose="02020603050405020304" pitchFamily="18" charset="0"/>
                <a:ea typeface="Times New Roman" panose="02020603050405020304" pitchFamily="18" charset="0"/>
              </a:rPr>
              <a:t> </a:t>
            </a:r>
          </a:p>
          <a:p>
            <a:pPr algn="just"/>
            <a:r>
              <a:rPr lang="sl-SI" sz="2800" b="1" dirty="0">
                <a:effectLst/>
                <a:latin typeface="Times New Roman" panose="02020603050405020304" pitchFamily="18" charset="0"/>
                <a:ea typeface="Times New Roman" panose="02020603050405020304" pitchFamily="18" charset="0"/>
              </a:rPr>
              <a:t> </a:t>
            </a:r>
            <a:r>
              <a:rPr lang="sl-SI" sz="2800" b="1" dirty="0">
                <a:solidFill>
                  <a:srgbClr val="FF0000"/>
                </a:solidFill>
                <a:effectLst/>
                <a:latin typeface="Times New Roman" panose="02020603050405020304" pitchFamily="18" charset="0"/>
                <a:ea typeface="Times New Roman" panose="02020603050405020304" pitchFamily="18" charset="0"/>
              </a:rPr>
              <a:t>Strokovne ekskurzije </a:t>
            </a:r>
          </a:p>
          <a:p>
            <a:pPr algn="just"/>
            <a:r>
              <a:rPr lang="sl-SI" sz="2800" dirty="0">
                <a:effectLst/>
                <a:latin typeface="Times New Roman" panose="02020603050405020304" pitchFamily="18" charset="0"/>
                <a:ea typeface="Times New Roman" panose="02020603050405020304" pitchFamily="18" charset="0"/>
              </a:rPr>
              <a:t>V letu 2022 smo izvedli naslednje strokovne ekskurzije.</a:t>
            </a:r>
          </a:p>
          <a:p>
            <a:pPr algn="just"/>
            <a:r>
              <a:rPr lang="sl-SI" sz="2800" dirty="0">
                <a:effectLst/>
                <a:latin typeface="Times New Roman" panose="02020603050405020304" pitchFamily="18" charset="0"/>
                <a:ea typeface="Times New Roman" panose="02020603050405020304" pitchFamily="18" charset="0"/>
              </a:rPr>
              <a:t>- 09.06.2022, Grad Snežnik, Park vojaške zgodovine, </a:t>
            </a:r>
          </a:p>
          <a:p>
            <a:pPr algn="just"/>
            <a:r>
              <a:rPr lang="sl-SI" sz="2800" dirty="0">
                <a:effectLst/>
                <a:latin typeface="Times New Roman" panose="02020603050405020304" pitchFamily="18" charset="0"/>
                <a:ea typeface="Times New Roman" panose="02020603050405020304" pitchFamily="18" charset="0"/>
              </a:rPr>
              <a:t>- 28.09.2022 Vipavska dolina, dvorec </a:t>
            </a:r>
            <a:r>
              <a:rPr lang="sl-SI" sz="2800" dirty="0" err="1">
                <a:effectLst/>
                <a:latin typeface="Times New Roman" panose="02020603050405020304" pitchFamily="18" charset="0"/>
                <a:ea typeface="Times New Roman" panose="02020603050405020304" pitchFamily="18" charset="0"/>
              </a:rPr>
              <a:t>Lantieri</a:t>
            </a:r>
            <a:r>
              <a:rPr lang="sl-SI" sz="2800" dirty="0">
                <a:effectLst/>
                <a:latin typeface="Times New Roman" panose="02020603050405020304" pitchFamily="18" charset="0"/>
                <a:ea typeface="Times New Roman" panose="02020603050405020304" pitchFamily="18" charset="0"/>
              </a:rPr>
              <a:t>, vinska klet Vipava, Stari grad Senožeče.</a:t>
            </a:r>
          </a:p>
          <a:p>
            <a:pPr algn="just"/>
            <a:r>
              <a:rPr lang="sl-SI" sz="2800" dirty="0">
                <a:effectLst/>
                <a:latin typeface="Times New Roman" panose="02020603050405020304" pitchFamily="18" charset="0"/>
                <a:ea typeface="Times New Roman" panose="02020603050405020304" pitchFamily="18" charset="0"/>
              </a:rPr>
              <a:t>- 11.11.2022 Goriška, muzej grad Kromberk, </a:t>
            </a:r>
            <a:r>
              <a:rPr lang="sl-SI" sz="2800" dirty="0" err="1">
                <a:effectLst/>
                <a:latin typeface="Times New Roman" panose="02020603050405020304" pitchFamily="18" charset="0"/>
                <a:ea typeface="Times New Roman" panose="02020603050405020304" pitchFamily="18" charset="0"/>
              </a:rPr>
              <a:t>cekev</a:t>
            </a:r>
            <a:r>
              <a:rPr lang="sl-SI" sz="2800" dirty="0">
                <a:effectLst/>
                <a:latin typeface="Times New Roman" panose="02020603050405020304" pitchFamily="18" charset="0"/>
                <a:ea typeface="Times New Roman" panose="02020603050405020304" pitchFamily="18" charset="0"/>
              </a:rPr>
              <a:t> v Vrhpolju z mozaiki, martinovanje.</a:t>
            </a:r>
          </a:p>
          <a:p>
            <a:pPr algn="just"/>
            <a:r>
              <a:rPr lang="sl-SI" sz="2800" dirty="0">
                <a:effectLst/>
                <a:latin typeface="Times New Roman" panose="02020603050405020304" pitchFamily="18" charset="0"/>
                <a:ea typeface="Times New Roman" panose="02020603050405020304" pitchFamily="18" charset="0"/>
              </a:rPr>
              <a:t> </a:t>
            </a:r>
            <a:r>
              <a:rPr lang="sl-SI" sz="2800" b="1" dirty="0">
                <a:solidFill>
                  <a:srgbClr val="FF0000"/>
                </a:solidFill>
                <a:effectLst/>
                <a:latin typeface="Times New Roman" panose="02020603050405020304" pitchFamily="18" charset="0"/>
                <a:ea typeface="Times New Roman" panose="02020603050405020304" pitchFamily="18" charset="0"/>
              </a:rPr>
              <a:t>Pohodništvo</a:t>
            </a:r>
            <a:endParaRPr lang="sl-SI" sz="2800" dirty="0">
              <a:solidFill>
                <a:srgbClr val="FF0000"/>
              </a:solidFill>
              <a:effectLst/>
              <a:latin typeface="Times New Roman" panose="02020603050405020304" pitchFamily="18" charset="0"/>
              <a:ea typeface="Times New Roman" panose="02020603050405020304" pitchFamily="18" charset="0"/>
            </a:endParaRPr>
          </a:p>
          <a:p>
            <a:pPr algn="just"/>
            <a:r>
              <a:rPr lang="sl-SI" sz="2800" dirty="0">
                <a:effectLst/>
                <a:latin typeface="Times New Roman" panose="02020603050405020304" pitchFamily="18" charset="0"/>
                <a:ea typeface="Times New Roman" panose="02020603050405020304" pitchFamily="18" charset="0"/>
              </a:rPr>
              <a:t>Pohodniki so v letu 2022 nadaljevali svojo dejavnost v okviru športnega društva Ankaran in so se pridno udeleževali vsak teden v ponedeljkih pohodov po bližnji in daljni okolici. Na svojih pohodih so redno skrbeli tudi za čisto okolje, saj so večkrat imeli na pohodih čistilne akcije</a:t>
            </a:r>
            <a:r>
              <a:rPr lang="sl-SI" sz="1800" dirty="0">
                <a:effectLst/>
                <a:latin typeface="Times New Roman" panose="02020603050405020304" pitchFamily="18" charset="0"/>
                <a:ea typeface="Times New Roman" panose="02020603050405020304" pitchFamily="18" charset="0"/>
              </a:rPr>
              <a:t>.  </a:t>
            </a:r>
          </a:p>
          <a:p>
            <a:pPr algn="just"/>
            <a:r>
              <a:rPr lang="sl-SI" sz="1800" dirty="0">
                <a:effectLst/>
                <a:latin typeface="Times New Roman" panose="02020603050405020304" pitchFamily="18" charset="0"/>
                <a:ea typeface="Times New Roman" panose="02020603050405020304" pitchFamily="18" charset="0"/>
              </a:rPr>
              <a:t> </a:t>
            </a:r>
          </a:p>
        </p:txBody>
      </p:sp>
    </p:spTree>
    <p:extLst>
      <p:ext uri="{BB962C8B-B14F-4D97-AF65-F5344CB8AC3E}">
        <p14:creationId xmlns:p14="http://schemas.microsoft.com/office/powerpoint/2010/main" val="38968496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ljeZBesedilom 2">
            <a:extLst>
              <a:ext uri="{FF2B5EF4-FFF2-40B4-BE49-F238E27FC236}">
                <a16:creationId xmlns:a16="http://schemas.microsoft.com/office/drawing/2014/main" id="{FD08A9C6-9C14-8FA5-5208-1C4B12AAEA77}"/>
              </a:ext>
            </a:extLst>
          </p:cNvPr>
          <p:cNvSpPr txBox="1"/>
          <p:nvPr/>
        </p:nvSpPr>
        <p:spPr>
          <a:xfrm>
            <a:off x="440871" y="359229"/>
            <a:ext cx="8707210" cy="6401753"/>
          </a:xfrm>
          <a:prstGeom prst="rect">
            <a:avLst/>
          </a:prstGeom>
          <a:noFill/>
        </p:spPr>
        <p:txBody>
          <a:bodyPr wrap="square">
            <a:spAutoFit/>
          </a:bodyPr>
          <a:lstStyle/>
          <a:p>
            <a:pPr algn="just"/>
            <a:r>
              <a:rPr lang="sl-SI" sz="2800" b="1" dirty="0">
                <a:solidFill>
                  <a:srgbClr val="FF0000"/>
                </a:solidFill>
                <a:effectLst/>
                <a:latin typeface="Times New Roman" panose="02020603050405020304" pitchFamily="18" charset="0"/>
                <a:ea typeface="Times New Roman" panose="02020603050405020304" pitchFamily="18" charset="0"/>
              </a:rPr>
              <a:t>Jutranja telovadba »Lep dan« </a:t>
            </a:r>
          </a:p>
          <a:p>
            <a:pPr algn="just"/>
            <a:endParaRPr lang="sl-SI" sz="1800" dirty="0">
              <a:effectLst/>
              <a:latin typeface="Times New Roman" panose="02020603050405020304" pitchFamily="18" charset="0"/>
              <a:ea typeface="Times New Roman" panose="02020603050405020304" pitchFamily="18" charset="0"/>
            </a:endParaRPr>
          </a:p>
          <a:p>
            <a:pPr algn="just"/>
            <a:r>
              <a:rPr lang="sl-SI" sz="2800" dirty="0">
                <a:effectLst/>
                <a:latin typeface="Times New Roman" panose="02020603050405020304" pitchFamily="18" charset="0"/>
                <a:ea typeface="Times New Roman" panose="02020603050405020304" pitchFamily="18" charset="0"/>
              </a:rPr>
              <a:t>V okviru društva deluje že več let tudi skupina za jutranjo telovadbo »Lep dan«, ki vsak dan med 7.30 in 8.30 izvaja razgibalne vaje v parku kompleksa Adria, v zimskem času pa izvajajo svoje vaje na morski obali. Skupino </a:t>
            </a:r>
            <a:r>
              <a:rPr lang="sl-SI" sz="2800" dirty="0">
                <a:latin typeface="Times New Roman" panose="02020603050405020304" pitchFamily="18" charset="0"/>
                <a:ea typeface="Times New Roman" panose="02020603050405020304" pitchFamily="18" charset="0"/>
              </a:rPr>
              <a:t>s</a:t>
            </a:r>
            <a:r>
              <a:rPr lang="sl-SI" sz="2800" dirty="0">
                <a:effectLst/>
                <a:latin typeface="Times New Roman" panose="02020603050405020304" pitchFamily="18" charset="0"/>
                <a:ea typeface="Times New Roman" panose="02020603050405020304" pitchFamily="18" charset="0"/>
              </a:rPr>
              <a:t>trokovno vodi fizioterapevtka gospa Milica Celin. Imajo 21 stalnih udeležencev, med sezono pa skupina naraste tudi do 40 udeležencev. Skupina je odprtega tipa, saj med svoje vadbe sprejemajo vse, ki si razgibavanja želijo. Posebno v času sezone se jim pridružijo tudi gostje kompleksa Adria. Izvedli so avtobusni izlet s strokovno ekskurzijo  v Hrvaško Istro in pohod v okolico Škocjanskih jam.</a:t>
            </a:r>
          </a:p>
          <a:p>
            <a:pPr algn="just"/>
            <a:r>
              <a:rPr lang="sl-SI" sz="2800" dirty="0">
                <a:effectLst/>
                <a:latin typeface="Times New Roman" panose="02020603050405020304" pitchFamily="18" charset="0"/>
                <a:ea typeface="Times New Roman" panose="02020603050405020304" pitchFamily="18" charset="0"/>
              </a:rPr>
              <a:t>Skupina se je aktivno vključila v naše društvo marca 2018 in je že v letu 2019 zaživela kot samostojna sekcija.</a:t>
            </a:r>
          </a:p>
        </p:txBody>
      </p:sp>
    </p:spTree>
    <p:extLst>
      <p:ext uri="{BB962C8B-B14F-4D97-AF65-F5344CB8AC3E}">
        <p14:creationId xmlns:p14="http://schemas.microsoft.com/office/powerpoint/2010/main" val="11798110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ljeZBesedilom 2">
            <a:extLst>
              <a:ext uri="{FF2B5EF4-FFF2-40B4-BE49-F238E27FC236}">
                <a16:creationId xmlns:a16="http://schemas.microsoft.com/office/drawing/2014/main" id="{5500BF46-E123-4F8E-56DE-8050C086EF5C}"/>
              </a:ext>
            </a:extLst>
          </p:cNvPr>
          <p:cNvSpPr txBox="1"/>
          <p:nvPr/>
        </p:nvSpPr>
        <p:spPr>
          <a:xfrm>
            <a:off x="217715" y="335845"/>
            <a:ext cx="11756570" cy="6555641"/>
          </a:xfrm>
          <a:prstGeom prst="rect">
            <a:avLst/>
          </a:prstGeom>
          <a:noFill/>
        </p:spPr>
        <p:txBody>
          <a:bodyPr wrap="square">
            <a:spAutoFit/>
          </a:bodyPr>
          <a:lstStyle/>
          <a:p>
            <a:pPr algn="just"/>
            <a:r>
              <a:rPr lang="sl-SI" sz="2400" b="1" dirty="0">
                <a:solidFill>
                  <a:srgbClr val="FF0000"/>
                </a:solidFill>
                <a:effectLst/>
                <a:latin typeface="Times New Roman" panose="02020603050405020304" pitchFamily="18" charset="0"/>
                <a:ea typeface="Times New Roman" panose="02020603050405020304" pitchFamily="18" charset="0"/>
              </a:rPr>
              <a:t>Program »Starejši za starejše</a:t>
            </a:r>
            <a:r>
              <a:rPr lang="sl-SI" sz="1800" b="1" dirty="0">
                <a:effectLst/>
                <a:latin typeface="Times New Roman" panose="02020603050405020304" pitchFamily="18" charset="0"/>
                <a:ea typeface="Times New Roman" panose="02020603050405020304" pitchFamily="18" charset="0"/>
              </a:rPr>
              <a:t>«</a:t>
            </a:r>
            <a:r>
              <a:rPr lang="sl-SI" sz="1800" dirty="0">
                <a:effectLst/>
                <a:latin typeface="Times New Roman" panose="02020603050405020304" pitchFamily="18" charset="0"/>
                <a:ea typeface="Times New Roman" panose="02020603050405020304" pitchFamily="18" charset="0"/>
              </a:rPr>
              <a:t> </a:t>
            </a:r>
          </a:p>
          <a:p>
            <a:pPr algn="just"/>
            <a:r>
              <a:rPr lang="sl-SI" sz="1800" dirty="0">
                <a:effectLst/>
                <a:latin typeface="Times New Roman" panose="02020603050405020304" pitchFamily="18" charset="0"/>
                <a:ea typeface="Times New Roman" panose="02020603050405020304" pitchFamily="18" charset="0"/>
              </a:rPr>
              <a:t> </a:t>
            </a:r>
          </a:p>
          <a:p>
            <a:pPr algn="just"/>
            <a:r>
              <a:rPr lang="sl-SI" sz="1800" dirty="0">
                <a:effectLst/>
                <a:latin typeface="Times New Roman" panose="02020603050405020304" pitchFamily="18" charset="0"/>
                <a:ea typeface="Times New Roman" panose="02020603050405020304" pitchFamily="18" charset="0"/>
              </a:rPr>
              <a:t>Delovanje prostovoljcev, ki so vključeni v program » Starejši za starejše« je otežkočeno, tudi zaradi zakonodaje, ki ureja varovanje osebnih podatkov, saj je do poimenskih seznamov starejših občanov težko priti. Trenutno je v veljavi evropska direktiva, ki pa je samo priporočilo, čeprav se je držimo. </a:t>
            </a:r>
          </a:p>
          <a:p>
            <a:pPr algn="just">
              <a:tabLst>
                <a:tab pos="1077913" algn="l"/>
              </a:tabLst>
            </a:pPr>
            <a:r>
              <a:rPr lang="sl-SI" sz="1800" b="1" dirty="0">
                <a:effectLst/>
                <a:latin typeface="Times New Roman" panose="02020603050405020304" pitchFamily="18" charset="0"/>
                <a:ea typeface="Times New Roman" panose="02020603050405020304" pitchFamily="18" charset="0"/>
              </a:rPr>
              <a:t>OA ni pristopila k izvajanju programa »Starejši za starejše« in je tako edina primorska občina in ena od trinajstih v Sloveniji, ki jo vseevropski program „Skrb za starejšo populacijo“ ne zanima.</a:t>
            </a:r>
          </a:p>
          <a:p>
            <a:pPr algn="just"/>
            <a:r>
              <a:rPr lang="sl-SI" sz="1800" dirty="0">
                <a:effectLst/>
                <a:latin typeface="Times New Roman" panose="02020603050405020304" pitchFamily="18" charset="0"/>
                <a:ea typeface="Times New Roman" panose="02020603050405020304" pitchFamily="18" charset="0"/>
              </a:rPr>
              <a:t>Sam program je naše društvo izvajalo že od 2009 in je bilo vsa ta leta zelo aktivno. OA je v letu 2018 zbiranje podatkov, ki smo jih mi s prostovoljci zbirali devet let, prepustila anonimni anketi v izvajanju Znanstveno – raziskovalnega središča Koper, z namenom, da iz anonimne ankete pridobili podatke za izvajanje občinskega programa »Skrb za starejše«. Izplen it tega programa žal  ni zadosten, saj je konec leta 2019 zaživel le projekt »Sopotnik« za izvajanje brezplačnih nujnih prevozov za  </a:t>
            </a:r>
            <a:r>
              <a:rPr lang="sl-SI" sz="1800" dirty="0" err="1">
                <a:effectLst/>
                <a:latin typeface="Times New Roman" panose="02020603050405020304" pitchFamily="18" charset="0"/>
                <a:ea typeface="Times New Roman" panose="02020603050405020304" pitchFamily="18" charset="0"/>
              </a:rPr>
              <a:t>starejše.V</a:t>
            </a:r>
            <a:r>
              <a:rPr lang="sl-SI" sz="1800" dirty="0">
                <a:effectLst/>
                <a:latin typeface="Times New Roman" panose="02020603050405020304" pitchFamily="18" charset="0"/>
                <a:ea typeface="Times New Roman" panose="02020603050405020304" pitchFamily="18" charset="0"/>
              </a:rPr>
              <a:t> Domu družbenih dejavnosti  je bila enkrat tedensko odprta brezplačna pravna in psihosocialna pomoč, vendar ta v realnem življenju starejših ni </a:t>
            </a:r>
            <a:r>
              <a:rPr lang="sl-SI" sz="1800" dirty="0" err="1">
                <a:effectLst/>
                <a:latin typeface="Times New Roman" panose="02020603050405020304" pitchFamily="18" charset="0"/>
                <a:ea typeface="Times New Roman" panose="02020603050405020304" pitchFamily="18" charset="0"/>
              </a:rPr>
              <a:t>zaživela.Tudi</a:t>
            </a:r>
            <a:r>
              <a:rPr lang="sl-SI" sz="1800" dirty="0">
                <a:effectLst/>
                <a:latin typeface="Times New Roman" panose="02020603050405020304" pitchFamily="18" charset="0"/>
                <a:ea typeface="Times New Roman" panose="02020603050405020304" pitchFamily="18" charset="0"/>
              </a:rPr>
              <a:t> Informacijska točka za starejše ne daje pričakovanih rezultatov, ker se starejši nanjo žal ne obračajo,  prostovoljci pa ne obiskujejo in zbirajo več podatkov o starejših potrebni pomoči na terenu, na njihovih </a:t>
            </a:r>
            <a:r>
              <a:rPr lang="sl-SI" sz="1800" dirty="0" err="1">
                <a:effectLst/>
                <a:latin typeface="Times New Roman" panose="02020603050405020304" pitchFamily="18" charset="0"/>
                <a:ea typeface="Times New Roman" panose="02020603050405020304" pitchFamily="18" charset="0"/>
              </a:rPr>
              <a:t>domovih.Društvo</a:t>
            </a:r>
            <a:r>
              <a:rPr lang="sl-SI" sz="1800" dirty="0">
                <a:effectLst/>
                <a:latin typeface="Times New Roman" panose="02020603050405020304" pitchFamily="18" charset="0"/>
                <a:ea typeface="Times New Roman" panose="02020603050405020304" pitchFamily="18" charset="0"/>
              </a:rPr>
              <a:t> sicer pozdravlja aktivnosti, ki jih izvaja OA v programu Skrbi za starejše, vendar so te aktivnosti po obsegu za starejše nezadostne.</a:t>
            </a:r>
          </a:p>
          <a:p>
            <a:pPr algn="just"/>
            <a:r>
              <a:rPr lang="sl-SI" sz="1800" dirty="0">
                <a:effectLst/>
                <a:latin typeface="Times New Roman" panose="02020603050405020304" pitchFamily="18" charset="0"/>
                <a:ea typeface="Times New Roman" panose="02020603050405020304" pitchFamily="18" charset="0"/>
              </a:rPr>
              <a:t>V Društvu  bomo zato v letu 2023 organizirali prek mreže prostovoljcev pomoč starejšim občanom kot humanitarna organizacija z odločbo Ministrstva za socialne zadeve. V okviru sekcije Starejši za starejše smo že vpisani v razvid prostovoljskih organizacija pri  AJPES-u in na osnovi tega smo pridobili skupinsko nezgodno zavarovanje v okviru ZDUS. Prostovoljsko delo je v društvu brezplačno, a OA žal ne namenja našemu društvu posebnih sredstev za prostovoljsko delo. Kljub temu poskušamo našim prostovoljcem kriti vsaj stroške prevoza iz sredstev, ki nam jih nameni ZDUS (dobili smo del sredstev v višini  225,02 €).</a:t>
            </a:r>
          </a:p>
          <a:p>
            <a:r>
              <a:rPr lang="sl-SI" sz="1800" dirty="0">
                <a:effectLst/>
                <a:latin typeface="Times New Roman" panose="02020603050405020304" pitchFamily="18" charset="0"/>
                <a:ea typeface="Times New Roman" panose="02020603050405020304" pitchFamily="18" charset="0"/>
              </a:rPr>
              <a:t> </a:t>
            </a:r>
          </a:p>
        </p:txBody>
      </p:sp>
    </p:spTree>
    <p:extLst>
      <p:ext uri="{BB962C8B-B14F-4D97-AF65-F5344CB8AC3E}">
        <p14:creationId xmlns:p14="http://schemas.microsoft.com/office/powerpoint/2010/main" val="29196393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ljeZBesedilom 2">
            <a:extLst>
              <a:ext uri="{FF2B5EF4-FFF2-40B4-BE49-F238E27FC236}">
                <a16:creationId xmlns:a16="http://schemas.microsoft.com/office/drawing/2014/main" id="{F27287FB-F1B7-F945-5664-195957785761}"/>
              </a:ext>
            </a:extLst>
          </p:cNvPr>
          <p:cNvSpPr txBox="1"/>
          <p:nvPr/>
        </p:nvSpPr>
        <p:spPr>
          <a:xfrm>
            <a:off x="1208314" y="1518557"/>
            <a:ext cx="10858499" cy="1569660"/>
          </a:xfrm>
          <a:prstGeom prst="rect">
            <a:avLst/>
          </a:prstGeom>
          <a:noFill/>
        </p:spPr>
        <p:txBody>
          <a:bodyPr wrap="square">
            <a:spAutoFit/>
          </a:bodyPr>
          <a:lstStyle/>
          <a:p>
            <a:r>
              <a:rPr lang="sl-SI" sz="4800" dirty="0">
                <a:solidFill>
                  <a:srgbClr val="FF0000"/>
                </a:solidFill>
              </a:rPr>
              <a:t>3.2.Finančno poročilo DU za leto 2022 </a:t>
            </a:r>
            <a:br>
              <a:rPr lang="sl-SI" sz="4800" dirty="0">
                <a:solidFill>
                  <a:srgbClr val="FF0000"/>
                </a:solidFill>
              </a:rPr>
            </a:br>
            <a:r>
              <a:rPr lang="sl-SI" sz="4800" dirty="0">
                <a:solidFill>
                  <a:srgbClr val="FF0000"/>
                </a:solidFill>
              </a:rPr>
              <a:t>(poroča: Nevenka Celec)</a:t>
            </a:r>
            <a:endParaRPr lang="sl-SI" sz="4800" dirty="0"/>
          </a:p>
        </p:txBody>
      </p:sp>
    </p:spTree>
    <p:extLst>
      <p:ext uri="{BB962C8B-B14F-4D97-AF65-F5344CB8AC3E}">
        <p14:creationId xmlns:p14="http://schemas.microsoft.com/office/powerpoint/2010/main" val="522578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ljeZBesedilom 2">
            <a:extLst>
              <a:ext uri="{FF2B5EF4-FFF2-40B4-BE49-F238E27FC236}">
                <a16:creationId xmlns:a16="http://schemas.microsoft.com/office/drawing/2014/main" id="{852E9442-0BA9-7625-5FE8-76AF5D88B23F}"/>
              </a:ext>
            </a:extLst>
          </p:cNvPr>
          <p:cNvSpPr txBox="1"/>
          <p:nvPr/>
        </p:nvSpPr>
        <p:spPr>
          <a:xfrm>
            <a:off x="702128" y="359228"/>
            <a:ext cx="12719957" cy="5509200"/>
          </a:xfrm>
          <a:prstGeom prst="rect">
            <a:avLst/>
          </a:prstGeom>
          <a:noFill/>
        </p:spPr>
        <p:txBody>
          <a:bodyPr wrap="square">
            <a:spAutoFit/>
          </a:bodyPr>
          <a:lstStyle/>
          <a:p>
            <a:pPr algn="l"/>
            <a:r>
              <a:rPr lang="sl-SI" sz="1800" b="0" i="0" u="none" strike="noStrike" baseline="0" dirty="0">
                <a:latin typeface="CIDFont+F1"/>
              </a:rPr>
              <a:t>DU ANKARAN</a:t>
            </a:r>
          </a:p>
          <a:p>
            <a:pPr algn="l"/>
            <a:r>
              <a:rPr lang="sl-SI" sz="1800" b="0" i="0" u="none" strike="noStrike" baseline="0" dirty="0">
                <a:latin typeface="CIDFont+F1"/>
              </a:rPr>
              <a:t>Jadranska cesta 66</a:t>
            </a:r>
          </a:p>
          <a:p>
            <a:pPr algn="l"/>
            <a:r>
              <a:rPr lang="sl-SI" sz="1800" b="0" i="0" u="none" strike="noStrike" baseline="0" dirty="0">
                <a:latin typeface="CIDFont+F1"/>
              </a:rPr>
              <a:t>6280 ANKARAN</a:t>
            </a:r>
          </a:p>
          <a:p>
            <a:pPr algn="l"/>
            <a:endParaRPr lang="sl-SI" sz="1800" b="0" i="0" u="none" strike="noStrike" baseline="0" dirty="0">
              <a:latin typeface="CIDFont+F1"/>
            </a:endParaRPr>
          </a:p>
          <a:p>
            <a:pPr algn="l"/>
            <a:r>
              <a:rPr lang="sl-SI" sz="3600" b="0" i="0" u="none" strike="noStrike" baseline="0" dirty="0">
                <a:solidFill>
                  <a:srgbClr val="FF0000"/>
                </a:solidFill>
                <a:latin typeface="CIDFont+F2"/>
              </a:rPr>
              <a:t>POROČILO O POSLOVANJU DU ANKARAN V LETU 2022</a:t>
            </a:r>
          </a:p>
          <a:p>
            <a:pPr algn="l"/>
            <a:r>
              <a:rPr lang="sl-SI" sz="3600" b="0" i="0" u="none" strike="noStrike" baseline="0" dirty="0">
                <a:solidFill>
                  <a:srgbClr val="FF0000"/>
                </a:solidFill>
                <a:latin typeface="CIDFont+F1"/>
              </a:rPr>
              <a:t>                                      2022                 2021</a:t>
            </a:r>
          </a:p>
          <a:p>
            <a:pPr algn="l"/>
            <a:r>
              <a:rPr lang="sl-SI" sz="4800" b="0" i="0" u="none" strike="noStrike" baseline="0" dirty="0">
                <a:solidFill>
                  <a:srgbClr val="FF0000"/>
                </a:solidFill>
                <a:latin typeface="CIDFont+F1"/>
              </a:rPr>
              <a:t>PRIHODKI</a:t>
            </a:r>
          </a:p>
          <a:p>
            <a:pPr algn="l"/>
            <a:r>
              <a:rPr lang="sl-SI" sz="3600" b="0" i="0" u="none" strike="noStrike" baseline="0" dirty="0">
                <a:latin typeface="CIDFont+F1"/>
              </a:rPr>
              <a:t>Članarine                 1.250,00 €          1.330,00 €</a:t>
            </a:r>
          </a:p>
          <a:p>
            <a:pPr algn="l"/>
            <a:r>
              <a:rPr lang="sl-SI" sz="4000" b="0" i="0" u="none" strike="noStrike" baseline="0" dirty="0">
                <a:latin typeface="CIDFont+F1"/>
              </a:rPr>
              <a:t>Prispevki članov  4.420,00 €        2.000,00 €</a:t>
            </a:r>
          </a:p>
          <a:p>
            <a:pPr algn="l"/>
            <a:r>
              <a:rPr lang="sl-SI" sz="4000" b="0" i="0" u="none" strike="noStrike" baseline="0" dirty="0">
                <a:latin typeface="CIDFont+F1"/>
              </a:rPr>
              <a:t>Dotacije občine   3.795,88 €       1.706,64 </a:t>
            </a:r>
            <a:r>
              <a:rPr lang="sl-SI" sz="3600" b="0" i="0" u="none" strike="noStrike" baseline="0" dirty="0">
                <a:latin typeface="CIDFont+F1"/>
              </a:rPr>
              <a:t>€</a:t>
            </a:r>
          </a:p>
          <a:p>
            <a:pPr algn="l"/>
            <a:r>
              <a:rPr lang="sl-SI" sz="4400" b="0" i="0" u="none" strike="noStrike" baseline="0" dirty="0">
                <a:solidFill>
                  <a:srgbClr val="FF0000"/>
                </a:solidFill>
                <a:latin typeface="CIDFont+F1"/>
              </a:rPr>
              <a:t>SKUPAJ               9.465,88 €     5.036,64 €</a:t>
            </a:r>
            <a:endParaRPr lang="sl-SI" sz="4400" dirty="0">
              <a:solidFill>
                <a:srgbClr val="FF0000"/>
              </a:solidFill>
            </a:endParaRPr>
          </a:p>
        </p:txBody>
      </p:sp>
    </p:spTree>
    <p:extLst>
      <p:ext uri="{BB962C8B-B14F-4D97-AF65-F5344CB8AC3E}">
        <p14:creationId xmlns:p14="http://schemas.microsoft.com/office/powerpoint/2010/main" val="19681244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ljeZBesedilom 2">
            <a:extLst>
              <a:ext uri="{FF2B5EF4-FFF2-40B4-BE49-F238E27FC236}">
                <a16:creationId xmlns:a16="http://schemas.microsoft.com/office/drawing/2014/main" id="{B9C6C58C-029C-EA6A-55A3-4E5DEEC5EFBD}"/>
              </a:ext>
            </a:extLst>
          </p:cNvPr>
          <p:cNvSpPr txBox="1"/>
          <p:nvPr/>
        </p:nvSpPr>
        <p:spPr>
          <a:xfrm>
            <a:off x="342900" y="277586"/>
            <a:ext cx="11849100" cy="5878532"/>
          </a:xfrm>
          <a:prstGeom prst="rect">
            <a:avLst/>
          </a:prstGeom>
          <a:noFill/>
        </p:spPr>
        <p:txBody>
          <a:bodyPr wrap="square">
            <a:spAutoFit/>
          </a:bodyPr>
          <a:lstStyle/>
          <a:p>
            <a:pPr algn="l"/>
            <a:r>
              <a:rPr lang="sl-SI" sz="4000" b="0" i="0" u="none" strike="noStrike" baseline="0" dirty="0">
                <a:solidFill>
                  <a:srgbClr val="FF0000"/>
                </a:solidFill>
                <a:latin typeface="CIDFont+F1"/>
              </a:rPr>
              <a:t>ODHODKI  2022      2021</a:t>
            </a:r>
          </a:p>
          <a:p>
            <a:pPr algn="l"/>
            <a:r>
              <a:rPr lang="sl-SI" sz="2400" b="0" i="0" u="none" strike="noStrike" baseline="0" dirty="0">
                <a:latin typeface="CIDFont+F1"/>
              </a:rPr>
              <a:t>Telefon                         216,00 €                0</a:t>
            </a:r>
          </a:p>
          <a:p>
            <a:pPr algn="l"/>
            <a:r>
              <a:rPr lang="sl-SI" sz="2400" b="0" i="0" u="none" strike="noStrike" baseline="0" dirty="0">
                <a:latin typeface="CIDFont+F1"/>
              </a:rPr>
              <a:t>pisarniški mat.              92,16 €            143,41 €</a:t>
            </a:r>
          </a:p>
          <a:p>
            <a:pPr algn="l"/>
            <a:r>
              <a:rPr lang="sl-SI" sz="2400" b="0" i="0" u="none" strike="noStrike" baseline="0" dirty="0">
                <a:latin typeface="CIDFont+F1"/>
              </a:rPr>
              <a:t>razni material               94,95 €</a:t>
            </a:r>
          </a:p>
          <a:p>
            <a:pPr algn="l"/>
            <a:r>
              <a:rPr lang="sl-SI" sz="2400" b="0" i="0" u="none" strike="noStrike" baseline="0" dirty="0">
                <a:latin typeface="CIDFont+F1"/>
              </a:rPr>
              <a:t>poštni stroški             120,90 €             166,51 €</a:t>
            </a:r>
          </a:p>
          <a:p>
            <a:pPr algn="l"/>
            <a:r>
              <a:rPr lang="sl-SI" sz="2400" b="0" i="0" u="none" strike="noStrike" baseline="0" dirty="0">
                <a:latin typeface="CIDFont+F1"/>
              </a:rPr>
              <a:t>bančni stroški            100,12 €               79,51 €</a:t>
            </a:r>
          </a:p>
          <a:p>
            <a:pPr algn="l"/>
            <a:r>
              <a:rPr lang="sl-SI" sz="2400" dirty="0" err="1">
                <a:latin typeface="CIDFont+F1"/>
              </a:rPr>
              <a:t>r</a:t>
            </a:r>
            <a:r>
              <a:rPr lang="sl-SI" sz="2400" b="0" i="0" u="none" strike="noStrike" baseline="0" dirty="0" err="1">
                <a:latin typeface="CIDFont+F1"/>
              </a:rPr>
              <a:t>ačun.storitve</a:t>
            </a:r>
            <a:r>
              <a:rPr lang="sl-SI" sz="2400" b="0" i="0" u="none" strike="noStrike" baseline="0" dirty="0">
                <a:latin typeface="CIDFont+F1"/>
              </a:rPr>
              <a:t>            305,00 €             305,00 €</a:t>
            </a:r>
          </a:p>
          <a:p>
            <a:pPr algn="l"/>
            <a:r>
              <a:rPr lang="sl-SI" sz="2400" b="0" i="0" u="none" strike="noStrike" baseline="0" dirty="0">
                <a:latin typeface="CIDFont+F1"/>
              </a:rPr>
              <a:t>spletna stran              500,00 €                   0</a:t>
            </a:r>
          </a:p>
          <a:p>
            <a:pPr algn="l"/>
            <a:r>
              <a:rPr lang="sl-SI" sz="2400" b="0" i="0" u="none" strike="noStrike" baseline="0" dirty="0">
                <a:latin typeface="CIDFont+F1"/>
              </a:rPr>
              <a:t>druge storitve               65,95 €                  0</a:t>
            </a:r>
          </a:p>
          <a:p>
            <a:pPr algn="l"/>
            <a:r>
              <a:rPr lang="sl-SI" sz="2400" b="0" i="0" u="none" strike="noStrike" baseline="0" dirty="0" err="1">
                <a:latin typeface="CIDFont+F1"/>
              </a:rPr>
              <a:t>Pogostitevčlanov</a:t>
            </a:r>
            <a:r>
              <a:rPr lang="sl-SI" sz="2400" b="0" i="0" u="none" strike="noStrike" baseline="0" dirty="0">
                <a:latin typeface="CIDFont+F1"/>
              </a:rPr>
              <a:t>    4.605,95 €                  0</a:t>
            </a:r>
          </a:p>
          <a:p>
            <a:pPr algn="l"/>
            <a:r>
              <a:rPr lang="sl-SI" sz="2400" b="0" i="0" u="none" strike="noStrike" baseline="0" dirty="0">
                <a:latin typeface="CIDFont+F1"/>
              </a:rPr>
              <a:t>ekskurzije                 2.621,15 €        2.905,76 €</a:t>
            </a:r>
          </a:p>
          <a:p>
            <a:pPr algn="l"/>
            <a:r>
              <a:rPr lang="sl-SI" sz="2400" b="0" i="0" u="none" strike="noStrike" baseline="0" dirty="0">
                <a:latin typeface="CIDFont+F1"/>
              </a:rPr>
              <a:t>članarine                      139,00 €                9,00 €</a:t>
            </a:r>
          </a:p>
          <a:p>
            <a:pPr algn="l"/>
            <a:r>
              <a:rPr lang="sl-SI" sz="2400" b="0" i="0" u="none" strike="noStrike" baseline="0" dirty="0">
                <a:latin typeface="CIDFont+F1"/>
              </a:rPr>
              <a:t>takse                                                        119,00 €</a:t>
            </a:r>
          </a:p>
          <a:p>
            <a:pPr algn="l"/>
            <a:r>
              <a:rPr lang="sl-SI" sz="2400" b="0" i="0" u="none" strike="noStrike" baseline="0" dirty="0">
                <a:latin typeface="CIDFont+F1"/>
              </a:rPr>
              <a:t>SKUPAJ                      8.861,18 €         3.728,19 €</a:t>
            </a:r>
          </a:p>
          <a:p>
            <a:pPr algn="l"/>
            <a:r>
              <a:rPr lang="sl-SI" sz="2400" b="0" i="0" u="none" strike="noStrike" baseline="0" dirty="0">
                <a:solidFill>
                  <a:srgbClr val="FF0000"/>
                </a:solidFill>
                <a:latin typeface="CIDFont+F1"/>
              </a:rPr>
              <a:t>RAZLIKA                       604,70 €         1.308,45 </a:t>
            </a:r>
            <a:r>
              <a:rPr lang="sl-SI" sz="2400" b="0" i="0" u="none" strike="noStrike" baseline="0" dirty="0">
                <a:latin typeface="CIDFont+F1"/>
              </a:rPr>
              <a:t>€</a:t>
            </a:r>
            <a:endParaRPr lang="sl-SI" sz="2400" dirty="0"/>
          </a:p>
        </p:txBody>
      </p:sp>
    </p:spTree>
    <p:extLst>
      <p:ext uri="{BB962C8B-B14F-4D97-AF65-F5344CB8AC3E}">
        <p14:creationId xmlns:p14="http://schemas.microsoft.com/office/powerpoint/2010/main" val="6665597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ljeZBesedilom 2">
            <a:extLst>
              <a:ext uri="{FF2B5EF4-FFF2-40B4-BE49-F238E27FC236}">
                <a16:creationId xmlns:a16="http://schemas.microsoft.com/office/drawing/2014/main" id="{EDC8408B-E45A-D84F-B1D1-C46BDD1EEE48}"/>
              </a:ext>
            </a:extLst>
          </p:cNvPr>
          <p:cNvSpPr txBox="1"/>
          <p:nvPr/>
        </p:nvSpPr>
        <p:spPr>
          <a:xfrm>
            <a:off x="228600" y="326572"/>
            <a:ext cx="11723913" cy="6300610"/>
          </a:xfrm>
          <a:prstGeom prst="rect">
            <a:avLst/>
          </a:prstGeom>
          <a:noFill/>
        </p:spPr>
        <p:txBody>
          <a:bodyPr wrap="square">
            <a:spAutoFit/>
          </a:bodyPr>
          <a:lstStyle/>
          <a:p>
            <a:pPr algn="l"/>
            <a:r>
              <a:rPr lang="sl-SI" sz="4400" b="0" i="0" u="none" strike="noStrike" baseline="0" dirty="0">
                <a:solidFill>
                  <a:srgbClr val="FF0000"/>
                </a:solidFill>
                <a:latin typeface="CIDFont+F1"/>
              </a:rPr>
              <a:t>BILANCA STANJA NA DAN 31.12.2022</a:t>
            </a:r>
          </a:p>
          <a:p>
            <a:pPr algn="l"/>
            <a:r>
              <a:rPr lang="sl-SI" sz="4400" dirty="0">
                <a:solidFill>
                  <a:srgbClr val="FF0000"/>
                </a:solidFill>
                <a:latin typeface="CIDFont+F1"/>
              </a:rPr>
              <a:t>                                2022           2021</a:t>
            </a:r>
            <a:endParaRPr lang="sl-SI" sz="4400" b="0" i="0" u="none" strike="noStrike" baseline="0" dirty="0">
              <a:solidFill>
                <a:srgbClr val="FF0000"/>
              </a:solidFill>
              <a:latin typeface="CIDFont+F1"/>
            </a:endParaRPr>
          </a:p>
          <a:p>
            <a:pPr algn="l"/>
            <a:r>
              <a:rPr lang="sl-SI" sz="3200" b="0" i="0" u="none" strike="noStrike" baseline="0" dirty="0">
                <a:latin typeface="CIDFont+F1"/>
              </a:rPr>
              <a:t> Blagajna                            343,92€            303,36 €</a:t>
            </a:r>
          </a:p>
          <a:p>
            <a:pPr algn="l"/>
            <a:r>
              <a:rPr lang="sl-SI" sz="3200" b="0" i="0" u="none" strike="noStrike" baseline="0" dirty="0">
                <a:latin typeface="CIDFont+F1"/>
              </a:rPr>
              <a:t>transakcijski račun        2.166,40 €         1.763,30 €</a:t>
            </a:r>
          </a:p>
          <a:p>
            <a:pPr algn="l"/>
            <a:r>
              <a:rPr lang="sl-SI" sz="3200" b="0" i="0" u="none" strike="noStrike" baseline="0" dirty="0">
                <a:latin typeface="CIDFont+F1"/>
              </a:rPr>
              <a:t>terjatev do občine           638,03 €</a:t>
            </a:r>
          </a:p>
          <a:p>
            <a:pPr algn="l"/>
            <a:r>
              <a:rPr lang="sl-SI" sz="3200" b="0" i="0" u="none" strike="noStrike" baseline="0" dirty="0">
                <a:latin typeface="CIDFont+F1"/>
              </a:rPr>
              <a:t>                                         3.148,35 €        2.066,66 €</a:t>
            </a:r>
          </a:p>
          <a:p>
            <a:pPr algn="l"/>
            <a:r>
              <a:rPr lang="pl-PL" sz="3200" b="0" i="0" u="none" strike="noStrike" baseline="0" dirty="0">
                <a:latin typeface="CIDFont+F1"/>
              </a:rPr>
              <a:t>obveznosti do dobav.      986,99 €             100,00 €</a:t>
            </a:r>
          </a:p>
          <a:p>
            <a:pPr algn="l"/>
            <a:r>
              <a:rPr lang="sl-SI" sz="3200" b="0" i="0" u="none" strike="noStrike" baseline="0" dirty="0">
                <a:latin typeface="CIDFont+F1"/>
              </a:rPr>
              <a:t>dolg do </a:t>
            </a:r>
            <a:r>
              <a:rPr lang="sl-SI" sz="3200" b="0" i="0" u="none" strike="noStrike" baseline="0" dirty="0" err="1">
                <a:latin typeface="CIDFont+F1"/>
              </a:rPr>
              <a:t>Markuže</a:t>
            </a:r>
            <a:r>
              <a:rPr lang="sl-SI" sz="3200" b="0" i="0" u="none" strike="noStrike" baseline="0" dirty="0">
                <a:latin typeface="CIDFont+F1"/>
              </a:rPr>
              <a:t> </a:t>
            </a:r>
            <a:r>
              <a:rPr lang="sl-SI" sz="3200" b="0" i="0" u="none" strike="noStrike" baseline="0" dirty="0" err="1">
                <a:latin typeface="CIDFont+F1"/>
              </a:rPr>
              <a:t>d.o.o</a:t>
            </a:r>
            <a:r>
              <a:rPr lang="sl-SI" sz="3200" b="0" i="0" u="none" strike="noStrike" baseline="0" dirty="0">
                <a:latin typeface="CIDFont+F1"/>
              </a:rPr>
              <a:t>. 602,24 €           1.402,24 €</a:t>
            </a:r>
          </a:p>
          <a:p>
            <a:pPr algn="l"/>
            <a:r>
              <a:rPr lang="sl-SI" sz="3200" b="0" i="0" u="none" strike="noStrike" baseline="0" dirty="0">
                <a:latin typeface="CIDFont+F1"/>
              </a:rPr>
              <a:t>članarine  2023               390,00 €</a:t>
            </a:r>
          </a:p>
          <a:p>
            <a:pPr algn="l"/>
            <a:r>
              <a:rPr lang="sl-SI" sz="3200" b="0" i="0" u="none" strike="noStrike" baseline="0" dirty="0">
                <a:latin typeface="CIDFont+F1"/>
              </a:rPr>
              <a:t>društveni sklad             1.169,12 €             564,42 €</a:t>
            </a:r>
          </a:p>
          <a:p>
            <a:pPr algn="l"/>
            <a:r>
              <a:rPr lang="sl-SI" sz="3200" b="0" i="0" u="none" strike="noStrike" baseline="0" dirty="0">
                <a:latin typeface="CIDFont+F1"/>
              </a:rPr>
              <a:t>SKUPAJ                           3.148,35 €            2.066,66 €</a:t>
            </a:r>
          </a:p>
          <a:p>
            <a:pPr algn="l"/>
            <a:r>
              <a:rPr lang="sl-SI" sz="2000" b="0" i="0" u="none" strike="noStrike" baseline="0" dirty="0">
                <a:latin typeface="CIDFont+F1"/>
              </a:rPr>
              <a:t>V Ankaranu 14.februarja 2022</a:t>
            </a:r>
            <a:endParaRPr lang="sl-SI" sz="2000" dirty="0"/>
          </a:p>
        </p:txBody>
      </p:sp>
    </p:spTree>
    <p:extLst>
      <p:ext uri="{BB962C8B-B14F-4D97-AF65-F5344CB8AC3E}">
        <p14:creationId xmlns:p14="http://schemas.microsoft.com/office/powerpoint/2010/main" val="23537759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Slika 2">
            <a:extLst>
              <a:ext uri="{FF2B5EF4-FFF2-40B4-BE49-F238E27FC236}">
                <a16:creationId xmlns:a16="http://schemas.microsoft.com/office/drawing/2014/main" id="{69572EE0-2DED-D994-6063-28604CFDBE9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45129" y="1"/>
            <a:ext cx="9078685" cy="8131628"/>
          </a:xfrm>
          <a:prstGeom prst="rect">
            <a:avLst/>
          </a:prstGeom>
        </p:spPr>
      </p:pic>
    </p:spTree>
    <p:extLst>
      <p:ext uri="{BB962C8B-B14F-4D97-AF65-F5344CB8AC3E}">
        <p14:creationId xmlns:p14="http://schemas.microsoft.com/office/powerpoint/2010/main" val="171601163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69922501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ljeZBesedilom 2">
            <a:extLst>
              <a:ext uri="{FF2B5EF4-FFF2-40B4-BE49-F238E27FC236}">
                <a16:creationId xmlns:a16="http://schemas.microsoft.com/office/drawing/2014/main" id="{8957CBD7-39C1-47AA-5818-774A03449A25}"/>
              </a:ext>
            </a:extLst>
          </p:cNvPr>
          <p:cNvSpPr txBox="1"/>
          <p:nvPr/>
        </p:nvSpPr>
        <p:spPr>
          <a:xfrm>
            <a:off x="1404256" y="2808515"/>
            <a:ext cx="9846129" cy="1446550"/>
          </a:xfrm>
          <a:prstGeom prst="rect">
            <a:avLst/>
          </a:prstGeom>
          <a:noFill/>
        </p:spPr>
        <p:txBody>
          <a:bodyPr wrap="square">
            <a:spAutoFit/>
          </a:bodyPr>
          <a:lstStyle/>
          <a:p>
            <a:r>
              <a:rPr lang="sl-SI" sz="4400" dirty="0">
                <a:solidFill>
                  <a:srgbClr val="FF0000"/>
                </a:solidFill>
              </a:rPr>
              <a:t>3.3.Poročilo Nadzornega odbora</a:t>
            </a:r>
            <a:br>
              <a:rPr lang="sl-SI" sz="4400" dirty="0">
                <a:solidFill>
                  <a:srgbClr val="FF0000"/>
                </a:solidFill>
              </a:rPr>
            </a:br>
            <a:r>
              <a:rPr lang="sl-SI" sz="4400" dirty="0">
                <a:solidFill>
                  <a:srgbClr val="FF0000"/>
                </a:solidFill>
              </a:rPr>
              <a:t>         (Poročevalka: Neda Kozlovič</a:t>
            </a:r>
            <a:endParaRPr lang="sl-SI" sz="4400" dirty="0"/>
          </a:p>
        </p:txBody>
      </p:sp>
    </p:spTree>
    <p:extLst>
      <p:ext uri="{BB962C8B-B14F-4D97-AF65-F5344CB8AC3E}">
        <p14:creationId xmlns:p14="http://schemas.microsoft.com/office/powerpoint/2010/main" val="382266344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ljeZBesedilom 2">
            <a:extLst>
              <a:ext uri="{FF2B5EF4-FFF2-40B4-BE49-F238E27FC236}">
                <a16:creationId xmlns:a16="http://schemas.microsoft.com/office/drawing/2014/main" id="{82597B47-A8DA-F698-C72E-BCD89BA038FE}"/>
              </a:ext>
            </a:extLst>
          </p:cNvPr>
          <p:cNvSpPr txBox="1"/>
          <p:nvPr/>
        </p:nvSpPr>
        <p:spPr>
          <a:xfrm>
            <a:off x="723899" y="412789"/>
            <a:ext cx="10744201" cy="6032421"/>
          </a:xfrm>
          <a:prstGeom prst="rect">
            <a:avLst/>
          </a:prstGeom>
          <a:noFill/>
        </p:spPr>
        <p:txBody>
          <a:bodyPr wrap="square">
            <a:spAutoFit/>
          </a:bodyPr>
          <a:lstStyle/>
          <a:p>
            <a:r>
              <a:rPr lang="sl-SI" sz="1050" dirty="0">
                <a:effectLst/>
                <a:latin typeface="Times New Roman" panose="02020603050405020304" pitchFamily="18" charset="0"/>
                <a:ea typeface="Times New Roman" panose="02020603050405020304" pitchFamily="18" charset="0"/>
              </a:rPr>
              <a:t>DRUŠTVO UPOKOJENCEV ANKARAN</a:t>
            </a:r>
            <a:endParaRPr lang="sl-SI" sz="1800" dirty="0">
              <a:effectLst/>
              <a:latin typeface="Times New Roman" panose="02020603050405020304" pitchFamily="18" charset="0"/>
              <a:ea typeface="Times New Roman" panose="02020603050405020304" pitchFamily="18" charset="0"/>
            </a:endParaRPr>
          </a:p>
          <a:p>
            <a:r>
              <a:rPr lang="sl-SI" sz="1050" dirty="0">
                <a:effectLst/>
                <a:latin typeface="Times New Roman" panose="02020603050405020304" pitchFamily="18" charset="0"/>
                <a:ea typeface="Times New Roman" panose="02020603050405020304" pitchFamily="18" charset="0"/>
              </a:rPr>
              <a:t>Ankaran, Jadranska cesta 66                                                 </a:t>
            </a:r>
            <a:endParaRPr lang="sl-SI" sz="1800" dirty="0">
              <a:effectLst/>
              <a:latin typeface="Times New Roman" panose="02020603050405020304" pitchFamily="18" charset="0"/>
              <a:ea typeface="Times New Roman" panose="02020603050405020304" pitchFamily="18" charset="0"/>
            </a:endParaRPr>
          </a:p>
          <a:p>
            <a:r>
              <a:rPr lang="sl-SI" sz="1050" dirty="0">
                <a:effectLst/>
                <a:latin typeface="Times New Roman" panose="02020603050405020304" pitchFamily="18" charset="0"/>
                <a:ea typeface="Times New Roman" panose="02020603050405020304" pitchFamily="18" charset="0"/>
              </a:rPr>
              <a:t>Ankaran, 01.03.2023</a:t>
            </a:r>
            <a:endParaRPr lang="sl-SI" sz="1800" dirty="0">
              <a:effectLst/>
              <a:latin typeface="Times New Roman" panose="02020603050405020304" pitchFamily="18" charset="0"/>
              <a:ea typeface="Times New Roman" panose="02020603050405020304" pitchFamily="18" charset="0"/>
            </a:endParaRPr>
          </a:p>
          <a:p>
            <a:r>
              <a:rPr lang="sl-SI" sz="1050" dirty="0">
                <a:effectLst/>
                <a:latin typeface="Times New Roman" panose="02020603050405020304" pitchFamily="18" charset="0"/>
                <a:ea typeface="Times New Roman" panose="02020603050405020304" pitchFamily="18" charset="0"/>
              </a:rPr>
              <a:t> </a:t>
            </a:r>
            <a:endParaRPr lang="sl-SI" sz="1800" dirty="0">
              <a:effectLst/>
              <a:latin typeface="Times New Roman" panose="02020603050405020304" pitchFamily="18" charset="0"/>
              <a:ea typeface="Times New Roman" panose="02020603050405020304" pitchFamily="18" charset="0"/>
            </a:endParaRPr>
          </a:p>
          <a:p>
            <a:r>
              <a:rPr lang="sl-SI" sz="1800" dirty="0">
                <a:effectLst/>
                <a:latin typeface="Times New Roman" panose="02020603050405020304" pitchFamily="18" charset="0"/>
                <a:ea typeface="Times New Roman" panose="02020603050405020304" pitchFamily="18" charset="0"/>
              </a:rPr>
              <a:t> </a:t>
            </a:r>
          </a:p>
          <a:p>
            <a:r>
              <a:rPr lang="sl-SI" sz="1800" b="1" dirty="0">
                <a:effectLst/>
                <a:latin typeface="Times New Roman" panose="02020603050405020304" pitchFamily="18" charset="0"/>
                <a:ea typeface="Times New Roman" panose="02020603050405020304" pitchFamily="18" charset="0"/>
              </a:rPr>
              <a:t>                            </a:t>
            </a:r>
            <a:r>
              <a:rPr lang="sl-SI" sz="2000" b="1" dirty="0">
                <a:solidFill>
                  <a:srgbClr val="FF0000"/>
                </a:solidFill>
                <a:effectLst/>
                <a:latin typeface="Times New Roman" panose="02020603050405020304" pitchFamily="18" charset="0"/>
                <a:ea typeface="Times New Roman" panose="02020603050405020304" pitchFamily="18" charset="0"/>
              </a:rPr>
              <a:t>Poročilo nadzornega odbora za leto 2022</a:t>
            </a:r>
            <a:endParaRPr lang="sl-SI" sz="1800" dirty="0">
              <a:solidFill>
                <a:srgbClr val="FF0000"/>
              </a:solidFill>
              <a:effectLst/>
              <a:latin typeface="Times New Roman" panose="02020603050405020304" pitchFamily="18" charset="0"/>
              <a:ea typeface="Times New Roman" panose="02020603050405020304" pitchFamily="18" charset="0"/>
            </a:endParaRPr>
          </a:p>
          <a:p>
            <a:r>
              <a:rPr lang="sl-SI" sz="1800" dirty="0">
                <a:solidFill>
                  <a:srgbClr val="FF0000"/>
                </a:solidFill>
                <a:effectLst/>
                <a:latin typeface="Times New Roman" panose="02020603050405020304" pitchFamily="18" charset="0"/>
                <a:ea typeface="Times New Roman" panose="02020603050405020304" pitchFamily="18" charset="0"/>
              </a:rPr>
              <a:t> </a:t>
            </a:r>
          </a:p>
          <a:p>
            <a:r>
              <a:rPr lang="sl-SI" sz="1800" dirty="0">
                <a:effectLst/>
                <a:latin typeface="Times New Roman" panose="02020603050405020304" pitchFamily="18" charset="0"/>
                <a:ea typeface="Times New Roman" panose="02020603050405020304" pitchFamily="18" charset="0"/>
              </a:rPr>
              <a:t>Člani Nadzornega  odbora smo  01.03.2023 na skupni seji z upravnim odborom društva upokojencev Ankaran , pregledali poročilo o finančnem poslovanju in  blagajniško poslovanje društva za leto 2022 in ugotovili, da se stanje blagajne ujema s poročilom  blagajniške knjige, ki je bila vodena po zakonskih predpisih o poslovanju društva .</a:t>
            </a:r>
          </a:p>
          <a:p>
            <a:r>
              <a:rPr lang="sl-SI" sz="1800" dirty="0">
                <a:effectLst/>
                <a:latin typeface="Times New Roman" panose="02020603050405020304" pitchFamily="18" charset="0"/>
                <a:ea typeface="Times New Roman" panose="02020603050405020304" pitchFamily="18" charset="0"/>
              </a:rPr>
              <a:t>Nadzorni odbor društva upokojencev Ankaran v sestavi : Kozlovič Neda (predsednica),</a:t>
            </a:r>
          </a:p>
          <a:p>
            <a:r>
              <a:rPr lang="sl-SI" sz="1800" dirty="0">
                <a:effectLst/>
                <a:latin typeface="Times New Roman" panose="02020603050405020304" pitchFamily="18" charset="0"/>
                <a:ea typeface="Times New Roman" panose="02020603050405020304" pitchFamily="18" charset="0"/>
              </a:rPr>
              <a:t>Posega Aleš (član), Bevčič Vladimir (član) in Prodan Zdenko (član) je pregledal in ugotovil, </a:t>
            </a:r>
          </a:p>
          <a:p>
            <a:r>
              <a:rPr lang="sl-SI" sz="1800" dirty="0">
                <a:effectLst/>
                <a:latin typeface="Times New Roman" panose="02020603050405020304" pitchFamily="18" charset="0"/>
                <a:ea typeface="Times New Roman" panose="02020603050405020304" pitchFamily="18" charset="0"/>
              </a:rPr>
              <a:t>da znaša na transakcijskem računu dne 31.12.2022 stanje  2.166,40 euro . Saldo je usklajen z bančnim izpiskom z  dne 31.12.2022. </a:t>
            </a:r>
          </a:p>
          <a:p>
            <a:r>
              <a:rPr lang="sl-SI" sz="1800" dirty="0">
                <a:effectLst/>
                <a:latin typeface="Times New Roman" panose="02020603050405020304" pitchFamily="18" charset="0"/>
                <a:ea typeface="Times New Roman" panose="02020603050405020304" pitchFamily="18" charset="0"/>
              </a:rPr>
              <a:t> </a:t>
            </a:r>
          </a:p>
          <a:p>
            <a:r>
              <a:rPr lang="sl-SI" sz="1800" dirty="0">
                <a:effectLst/>
                <a:latin typeface="Times New Roman" panose="02020603050405020304" pitchFamily="18" charset="0"/>
                <a:ea typeface="Times New Roman" panose="02020603050405020304" pitchFamily="18" charset="0"/>
              </a:rPr>
              <a:t>Podpisnik na banki je: Andrej Jamnik</a:t>
            </a:r>
          </a:p>
          <a:p>
            <a:r>
              <a:rPr lang="sl-SI" sz="1800" dirty="0">
                <a:effectLst/>
                <a:latin typeface="Times New Roman" panose="02020603050405020304" pitchFamily="18" charset="0"/>
                <a:ea typeface="Times New Roman" panose="02020603050405020304" pitchFamily="18" charset="0"/>
              </a:rPr>
              <a:t>Blagajničarka: Celec Nevenka</a:t>
            </a:r>
          </a:p>
          <a:p>
            <a:r>
              <a:rPr lang="sl-SI" sz="1800" dirty="0">
                <a:effectLst/>
                <a:latin typeface="Times New Roman" panose="02020603050405020304" pitchFamily="18" charset="0"/>
                <a:ea typeface="Times New Roman" panose="02020603050405020304" pitchFamily="18" charset="0"/>
              </a:rPr>
              <a:t>                                                                     Predsednica Nadzornega odbora:                                                                        </a:t>
            </a:r>
          </a:p>
          <a:p>
            <a:r>
              <a:rPr lang="sl-SI" sz="1800" dirty="0">
                <a:effectLst/>
                <a:latin typeface="Times New Roman" panose="02020603050405020304" pitchFamily="18" charset="0"/>
                <a:ea typeface="Times New Roman" panose="02020603050405020304" pitchFamily="18" charset="0"/>
              </a:rPr>
              <a:t>.                                                                             Neda Kozlovič</a:t>
            </a:r>
          </a:p>
          <a:p>
            <a:r>
              <a:rPr lang="sl-SI" sz="1800" dirty="0">
                <a:effectLst/>
                <a:latin typeface="Times New Roman" panose="02020603050405020304" pitchFamily="18" charset="0"/>
                <a:ea typeface="Times New Roman" panose="02020603050405020304" pitchFamily="18" charset="0"/>
              </a:rPr>
              <a:t>                                                                     Član: Posega Aleš</a:t>
            </a:r>
          </a:p>
          <a:p>
            <a:r>
              <a:rPr lang="sl-SI" sz="1800" dirty="0">
                <a:effectLst/>
                <a:latin typeface="Times New Roman" panose="02020603050405020304" pitchFamily="18" charset="0"/>
                <a:ea typeface="Times New Roman" panose="02020603050405020304" pitchFamily="18" charset="0"/>
              </a:rPr>
              <a:t>                                                                    Član: Bevčič Vladimir</a:t>
            </a:r>
          </a:p>
          <a:p>
            <a:r>
              <a:rPr lang="sl-SI" sz="1800" dirty="0">
                <a:effectLst/>
                <a:latin typeface="Times New Roman" panose="02020603050405020304" pitchFamily="18" charset="0"/>
                <a:ea typeface="Times New Roman" panose="02020603050405020304" pitchFamily="18" charset="0"/>
              </a:rPr>
              <a:t>                                                                    Član: Prodan Zdenko</a:t>
            </a:r>
          </a:p>
        </p:txBody>
      </p:sp>
    </p:spTree>
    <p:extLst>
      <p:ext uri="{BB962C8B-B14F-4D97-AF65-F5344CB8AC3E}">
        <p14:creationId xmlns:p14="http://schemas.microsoft.com/office/powerpoint/2010/main" val="38839418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51572343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ljeZBesedilom 2">
            <a:extLst>
              <a:ext uri="{FF2B5EF4-FFF2-40B4-BE49-F238E27FC236}">
                <a16:creationId xmlns:a16="http://schemas.microsoft.com/office/drawing/2014/main" id="{B0226B8B-9276-8295-E06C-D05F7607F6E1}"/>
              </a:ext>
            </a:extLst>
          </p:cNvPr>
          <p:cNvSpPr txBox="1"/>
          <p:nvPr/>
        </p:nvSpPr>
        <p:spPr>
          <a:xfrm>
            <a:off x="506186" y="555171"/>
            <a:ext cx="11364685" cy="6173550"/>
          </a:xfrm>
          <a:prstGeom prst="rect">
            <a:avLst/>
          </a:prstGeom>
          <a:noFill/>
        </p:spPr>
        <p:txBody>
          <a:bodyPr wrap="square">
            <a:spAutoFit/>
          </a:bodyPr>
          <a:lstStyle/>
          <a:p>
            <a:pPr>
              <a:lnSpc>
                <a:spcPct val="115000"/>
              </a:lnSpc>
              <a:spcAft>
                <a:spcPts val="1000"/>
              </a:spcAft>
            </a:pPr>
            <a:r>
              <a:rPr lang="sl-SI" sz="36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Ad. 4:  </a:t>
            </a:r>
            <a:r>
              <a:rPr lang="sl-SI" sz="36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KAJ STAREJŠI V ANKARANU POTREBUJEMO- pogovor za dopolnitev programa dela za leto 2023</a:t>
            </a:r>
            <a:endParaRPr lang="sl-SI" sz="36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sl-SI" sz="3600" dirty="0">
                <a:effectLst/>
                <a:latin typeface="Calibri" panose="020F0502020204030204" pitchFamily="34" charset="0"/>
                <a:ea typeface="Calibri" panose="020F0502020204030204" pitchFamily="34" charset="0"/>
                <a:cs typeface="Times New Roman" panose="02020603050405020304" pitchFamily="18" charset="0"/>
              </a:rPr>
              <a:t> Na ekranu je predstavljen program dela DU Ankaran za leto 2023 in  dodali bomo predloge iz današnjega pogovora za dopolnitev programa DU Ankaran. </a:t>
            </a:r>
          </a:p>
          <a:p>
            <a:pPr>
              <a:lnSpc>
                <a:spcPct val="115000"/>
              </a:lnSpc>
              <a:spcAft>
                <a:spcPts val="1000"/>
              </a:spcAft>
            </a:pPr>
            <a:r>
              <a:rPr lang="sl-SI" sz="3600" dirty="0">
                <a:effectLst/>
                <a:latin typeface="Calibri" panose="020F0502020204030204" pitchFamily="34" charset="0"/>
                <a:ea typeface="Calibri" panose="020F0502020204030204" pitchFamily="34" charset="0"/>
                <a:cs typeface="Times New Roman" panose="02020603050405020304" pitchFamily="18" charset="0"/>
              </a:rPr>
              <a:t>Po razpravi bo predsednik predlagal glasovanje o programu dela DU Ankaran za leto 2023 z dopolnitvami iz razprave.</a:t>
            </a:r>
          </a:p>
          <a:p>
            <a:pPr>
              <a:lnSpc>
                <a:spcPct val="115000"/>
              </a:lnSpc>
              <a:spcAft>
                <a:spcPts val="1000"/>
              </a:spcAft>
            </a:pPr>
            <a:r>
              <a:rPr lang="sl-SI" sz="3600" dirty="0">
                <a:effectLst/>
                <a:latin typeface="Calibri" panose="020F0502020204030204" pitchFamily="34" charset="0"/>
                <a:ea typeface="Calibri" panose="020F0502020204030204" pitchFamily="34" charset="0"/>
                <a:cs typeface="Times New Roman" panose="02020603050405020304" pitchFamily="18" charset="0"/>
              </a:rPr>
              <a:t>Po glasovanju se ugotovi, ali  je program z dopolnitvami sprejet</a:t>
            </a:r>
            <a:r>
              <a:rPr lang="sl-SI" sz="1800" dirty="0">
                <a:effectLst/>
                <a:latin typeface="Calibri" panose="020F0502020204030204" pitchFamily="34" charset="0"/>
                <a:ea typeface="Calibri" panose="020F0502020204030204" pitchFamily="34" charset="0"/>
                <a:cs typeface="Times New Roman" panose="02020603050405020304" pitchFamily="18" charset="0"/>
              </a:rPr>
              <a:t>.</a:t>
            </a:r>
            <a:endParaRPr lang="sl-SI"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2735611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ljeZBesedilom 2">
            <a:extLst>
              <a:ext uri="{FF2B5EF4-FFF2-40B4-BE49-F238E27FC236}">
                <a16:creationId xmlns:a16="http://schemas.microsoft.com/office/drawing/2014/main" id="{BE4A9190-CDF9-F1A6-2A80-FA9408C14528}"/>
              </a:ext>
            </a:extLst>
          </p:cNvPr>
          <p:cNvSpPr txBox="1"/>
          <p:nvPr/>
        </p:nvSpPr>
        <p:spPr>
          <a:xfrm>
            <a:off x="103239" y="81116"/>
            <a:ext cx="12088761" cy="6141553"/>
          </a:xfrm>
          <a:prstGeom prst="rect">
            <a:avLst/>
          </a:prstGeom>
          <a:noFill/>
        </p:spPr>
        <p:txBody>
          <a:bodyPr wrap="square">
            <a:spAutoFit/>
          </a:bodyPr>
          <a:lstStyle/>
          <a:p>
            <a:pPr algn="ctr">
              <a:lnSpc>
                <a:spcPct val="107000"/>
              </a:lnSpc>
              <a:spcAft>
                <a:spcPts val="800"/>
              </a:spcAft>
            </a:pPr>
            <a:r>
              <a:rPr lang="sl-SI" sz="3600" b="1" dirty="0">
                <a:solidFill>
                  <a:srgbClr val="2E2E2E"/>
                </a:solidFill>
                <a:effectLst/>
                <a:latin typeface="Arial" panose="020B0604020202020204" pitchFamily="34" charset="0"/>
                <a:ea typeface="Calibri" panose="020F0502020204030204" pitchFamily="34" charset="0"/>
                <a:cs typeface="Times New Roman" panose="02020603050405020304" pitchFamily="18" charset="0"/>
              </a:rPr>
              <a:t>DRUŠTVENE AKTIVNOSTI  PO SEKCIJAH</a:t>
            </a:r>
            <a:endParaRPr lang="sl-SI"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sl-SI" sz="1800" b="1" dirty="0">
                <a:solidFill>
                  <a:srgbClr val="2E2E2E"/>
                </a:solidFill>
                <a:effectLst/>
                <a:latin typeface="Arial" panose="020B0604020202020204" pitchFamily="34" charset="0"/>
                <a:ea typeface="Calibri" panose="020F0502020204030204" pitchFamily="34" charset="0"/>
                <a:cs typeface="Times New Roman" panose="02020603050405020304" pitchFamily="18" charset="0"/>
              </a:rPr>
              <a:t>1.SEKCIJA  ZA SOCIALNO IN ZDRAVSTVENO POMOČ STAREJŠIM</a:t>
            </a:r>
            <a:endParaRPr lang="sl-SI"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sl-SI" sz="1800" u="sng" dirty="0">
                <a:solidFill>
                  <a:srgbClr val="2E2E2E"/>
                </a:solidFill>
                <a:effectLst/>
                <a:latin typeface="Arial" panose="020B0604020202020204" pitchFamily="34" charset="0"/>
                <a:ea typeface="Calibri" panose="020F0502020204030204" pitchFamily="34" charset="0"/>
                <a:cs typeface="Times New Roman" panose="02020603050405020304" pitchFamily="18" charset="0"/>
              </a:rPr>
              <a:t>Koordinator sekcije: </a:t>
            </a:r>
            <a:r>
              <a:rPr lang="sl-SI" sz="1800" u="sng" dirty="0" err="1">
                <a:solidFill>
                  <a:srgbClr val="2E2E2E"/>
                </a:solidFill>
                <a:effectLst/>
                <a:latin typeface="Arial" panose="020B0604020202020204" pitchFamily="34" charset="0"/>
                <a:ea typeface="Calibri" panose="020F0502020204030204" pitchFamily="34" charset="0"/>
                <a:cs typeface="Times New Roman" panose="02020603050405020304" pitchFamily="18" charset="0"/>
              </a:rPr>
              <a:t>Antonina</a:t>
            </a:r>
            <a:r>
              <a:rPr lang="sl-SI" sz="1800" u="sng" dirty="0">
                <a:solidFill>
                  <a:srgbClr val="2E2E2E"/>
                </a:solidFill>
                <a:effectLst/>
                <a:latin typeface="Arial" panose="020B0604020202020204" pitchFamily="34" charset="0"/>
                <a:ea typeface="Calibri" panose="020F0502020204030204" pitchFamily="34" charset="0"/>
                <a:cs typeface="Times New Roman" panose="02020603050405020304" pitchFamily="18" charset="0"/>
              </a:rPr>
              <a:t> Horvat    tel. 040 864 302   E-pošta: horvatantonina@gmail.com</a:t>
            </a:r>
            <a:endParaRPr lang="sl-SI"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sl-SI" sz="1800" dirty="0">
                <a:solidFill>
                  <a:srgbClr val="2E2E2E"/>
                </a:solidFill>
                <a:effectLst/>
                <a:latin typeface="Arial" panose="020B0604020202020204" pitchFamily="34" charset="0"/>
                <a:ea typeface="Calibri" panose="020F0502020204030204" pitchFamily="34" charset="0"/>
                <a:cs typeface="Times New Roman" panose="02020603050405020304" pitchFamily="18" charset="0"/>
              </a:rPr>
              <a:t>                                Suzana Mijatovič    tel.                        E-pošta: </a:t>
            </a:r>
            <a:endParaRPr lang="sl-SI"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sl-SI" sz="1800" dirty="0">
                <a:solidFill>
                  <a:srgbClr val="2E2E2E"/>
                </a:solidFill>
                <a:effectLst/>
                <a:latin typeface="Arial" panose="020B0604020202020204" pitchFamily="34" charset="0"/>
                <a:ea typeface="Calibri" panose="020F0502020204030204" pitchFamily="34" charset="0"/>
                <a:cs typeface="Times New Roman" panose="02020603050405020304" pitchFamily="18" charset="0"/>
              </a:rPr>
              <a:t>                                Alenka Rižnar         tel. 070 559 936    E-pošta: </a:t>
            </a:r>
            <a:r>
              <a:rPr lang="sl-SI" sz="1800" u="sng" dirty="0">
                <a:solidFill>
                  <a:srgbClr val="0563C1"/>
                </a:solidFill>
                <a:effectLst/>
                <a:latin typeface="Arial" panose="020B0604020202020204" pitchFamily="34" charset="0"/>
                <a:ea typeface="Calibri" panose="020F0502020204030204" pitchFamily="34" charset="0"/>
                <a:cs typeface="Times New Roman" panose="02020603050405020304" pitchFamily="18" charset="0"/>
                <a:hlinkClick r:id="rId2"/>
              </a:rPr>
              <a:t>riznar.alenka@gmail.com</a:t>
            </a:r>
            <a:r>
              <a:rPr lang="sl-SI" sz="1800" dirty="0">
                <a:solidFill>
                  <a:srgbClr val="2E2E2E"/>
                </a:solidFill>
                <a:effectLst/>
                <a:latin typeface="Arial" panose="020B0604020202020204" pitchFamily="34" charset="0"/>
                <a:ea typeface="Calibri" panose="020F0502020204030204" pitchFamily="34" charset="0"/>
                <a:cs typeface="Times New Roman" panose="02020603050405020304" pitchFamily="18" charset="0"/>
              </a:rPr>
              <a:t>                               </a:t>
            </a:r>
            <a:endParaRPr lang="sl-SI"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sl-SI" sz="1800" dirty="0">
                <a:solidFill>
                  <a:srgbClr val="2E2E2E"/>
                </a:solidFill>
                <a:effectLst/>
                <a:latin typeface="Arial" panose="020B0604020202020204" pitchFamily="34" charset="0"/>
                <a:ea typeface="Calibri" panose="020F0502020204030204" pitchFamily="34" charset="0"/>
                <a:cs typeface="Times New Roman" panose="02020603050405020304" pitchFamily="18" charset="0"/>
              </a:rPr>
              <a:t>                               </a:t>
            </a:r>
            <a:r>
              <a:rPr lang="sl-SI" sz="1800" u="sng" dirty="0">
                <a:solidFill>
                  <a:srgbClr val="2E2E2E"/>
                </a:solidFill>
                <a:effectLst/>
                <a:latin typeface="Arial" panose="020B0604020202020204" pitchFamily="34" charset="0"/>
                <a:ea typeface="Calibri" panose="020F0502020204030204" pitchFamily="34" charset="0"/>
                <a:cs typeface="Times New Roman" panose="02020603050405020304" pitchFamily="18" charset="0"/>
              </a:rPr>
              <a:t> CDA </a:t>
            </a:r>
            <a:r>
              <a:rPr lang="sl-SI" sz="1800" u="sng" dirty="0" err="1">
                <a:solidFill>
                  <a:srgbClr val="2E2E2E"/>
                </a:solidFill>
                <a:effectLst/>
                <a:latin typeface="Arial" panose="020B0604020202020204" pitchFamily="34" charset="0"/>
                <a:ea typeface="Calibri" panose="020F0502020204030204" pitchFamily="34" charset="0"/>
                <a:cs typeface="Times New Roman" panose="02020603050405020304" pitchFamily="18" charset="0"/>
              </a:rPr>
              <a:t>tel</a:t>
            </a:r>
            <a:r>
              <a:rPr lang="sl-SI" sz="1800" u="sng" dirty="0">
                <a:solidFill>
                  <a:srgbClr val="2E2E2E"/>
                </a:solidFill>
                <a:effectLst/>
                <a:latin typeface="Arial" panose="020B0604020202020204" pitchFamily="34" charset="0"/>
                <a:ea typeface="Calibri" panose="020F0502020204030204" pitchFamily="34" charset="0"/>
                <a:cs typeface="Times New Roman" panose="02020603050405020304" pitchFamily="18" charset="0"/>
              </a:rPr>
              <a:t>: 051 288 197    e-pošta: </a:t>
            </a:r>
            <a:r>
              <a:rPr lang="sl-SI" sz="1800" u="sng" dirty="0">
                <a:solidFill>
                  <a:srgbClr val="0563C1"/>
                </a:solidFill>
                <a:effectLst/>
                <a:latin typeface="Arial" panose="020B0604020202020204" pitchFamily="34" charset="0"/>
                <a:ea typeface="Calibri" panose="020F0502020204030204" pitchFamily="34" charset="0"/>
                <a:cs typeface="Times New Roman" panose="02020603050405020304" pitchFamily="18" charset="0"/>
                <a:hlinkClick r:id="rId3"/>
              </a:rPr>
              <a:t>cda@obcina-ankaran.si</a:t>
            </a:r>
            <a:endParaRPr lang="sl-SI"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sl-SI" sz="1800" dirty="0">
                <a:solidFill>
                  <a:srgbClr val="2E2E2E"/>
                </a:solidFill>
                <a:effectLst/>
                <a:latin typeface="Arial" panose="020B0604020202020204" pitchFamily="34" charset="0"/>
                <a:ea typeface="Calibri" panose="020F0502020204030204" pitchFamily="34" charset="0"/>
                <a:cs typeface="Times New Roman" panose="02020603050405020304" pitchFamily="18" charset="0"/>
              </a:rPr>
              <a:t>Prostovoljno in dobrodelno se člani  združujejo v društvo tudi zato, da bi nudili pomoč in druženje starejšim, zato v našem Društvu deluje tudi Sekcija za socialno in zdravstveno pomoč starejšim.</a:t>
            </a:r>
            <a:endParaRPr lang="sl-SI"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sl-SI" sz="1800" dirty="0">
                <a:solidFill>
                  <a:srgbClr val="2E2E2E"/>
                </a:solidFill>
                <a:effectLst/>
                <a:latin typeface="Arial" panose="020B0604020202020204" pitchFamily="34" charset="0"/>
                <a:ea typeface="Calibri" panose="020F0502020204030204" pitchFamily="34" charset="0"/>
                <a:cs typeface="Times New Roman" panose="02020603050405020304" pitchFamily="18" charset="0"/>
              </a:rPr>
              <a:t>DU Ankaran izvaja humanitarni program Starejši za starejše v skladu s pravili ZDUS.V letu 2023  je društvo pričelo postopek za pridobitev statusa humanitarne organizacije pri Ministrstvu za socialno dejavnost.</a:t>
            </a:r>
            <a:endParaRPr lang="sl-SI"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sl-SI" sz="1800" dirty="0">
                <a:solidFill>
                  <a:srgbClr val="2E2E2E"/>
                </a:solidFill>
                <a:effectLst/>
                <a:latin typeface="Arial" panose="020B0604020202020204" pitchFamily="34" charset="0"/>
                <a:ea typeface="Calibri" panose="020F0502020204030204" pitchFamily="34" charset="0"/>
                <a:cs typeface="Times New Roman" panose="02020603050405020304" pitchFamily="18" charset="0"/>
              </a:rPr>
              <a:t> Člani sekcije izvajajo socialno- humanitarni program za izboljšanje kvalitete življenja vseh starejših (skupine za samopomoč, obiski bolnih in onemoglih, organizacija pomoči starejšim na domu, </a:t>
            </a:r>
            <a:r>
              <a:rPr lang="sl-SI" sz="1800" dirty="0" err="1">
                <a:solidFill>
                  <a:srgbClr val="2E2E2E"/>
                </a:solidFill>
                <a:effectLst/>
                <a:latin typeface="Arial" panose="020B0604020202020204" pitchFamily="34" charset="0"/>
                <a:ea typeface="Calibri" panose="020F0502020204030204" pitchFamily="34" charset="0"/>
                <a:cs typeface="Times New Roman" panose="02020603050405020304" pitchFamily="18" charset="0"/>
              </a:rPr>
              <a:t>itd</a:t>
            </a:r>
            <a:r>
              <a:rPr lang="sl-SI" sz="1800" dirty="0">
                <a:solidFill>
                  <a:srgbClr val="2E2E2E"/>
                </a:solidFill>
                <a:effectLst/>
                <a:latin typeface="Arial" panose="020B0604020202020204" pitchFamily="34" charset="0"/>
                <a:ea typeface="Calibri" panose="020F0502020204030204" pitchFamily="34" charset="0"/>
                <a:cs typeface="Times New Roman" panose="02020603050405020304" pitchFamily="18" charset="0"/>
              </a:rPr>
              <a:t>).</a:t>
            </a:r>
            <a:endParaRPr lang="sl-SI"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sl-SI" sz="1800" dirty="0">
                <a:solidFill>
                  <a:srgbClr val="2E2E2E"/>
                </a:solidFill>
                <a:effectLst/>
                <a:latin typeface="Arial" panose="020B0604020202020204" pitchFamily="34" charset="0"/>
                <a:ea typeface="Calibri" panose="020F0502020204030204" pitchFamily="34" charset="0"/>
                <a:cs typeface="Times New Roman" panose="02020603050405020304" pitchFamily="18" charset="0"/>
              </a:rPr>
              <a:t>V sekcijo se vključujejo prostovoljci Sopotnika in ostali prostovoljci ,ki skrbijo za starejše po programih kot npr. merjenje krvnega pritiska in sladkorja, oskrba in  pomoč na domu, obiski in družabništvo. </a:t>
            </a:r>
            <a:endParaRPr lang="sl-SI"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sl-SI" sz="1800" dirty="0">
                <a:solidFill>
                  <a:srgbClr val="2E2E2E"/>
                </a:solidFill>
                <a:effectLst/>
                <a:latin typeface="Arial" panose="020B0604020202020204" pitchFamily="34" charset="0"/>
                <a:ea typeface="Calibri" panose="020F0502020204030204" pitchFamily="34" charset="0"/>
                <a:cs typeface="Times New Roman" panose="02020603050405020304" pitchFamily="18" charset="0"/>
              </a:rPr>
              <a:t>Nekateri programi se periodično/mesečno  izvajajo v Centru dnevnih aktivnosti za starejše, drugi pa po letnem programu dela DU Ankaran. </a:t>
            </a:r>
            <a:endParaRPr lang="sl-SI"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7781998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CBBA31B3-3A2C-4604-8576-7E2BACB5900C}"/>
              </a:ext>
            </a:extLst>
          </p:cNvPr>
          <p:cNvSpPr>
            <a:spLocks noGrp="1"/>
          </p:cNvSpPr>
          <p:nvPr>
            <p:ph type="title"/>
          </p:nvPr>
        </p:nvSpPr>
        <p:spPr/>
        <p:txBody>
          <a:bodyPr/>
          <a:lstStyle/>
          <a:p>
            <a:r>
              <a:rPr lang="sl-SI" dirty="0"/>
              <a:t>SOCIALNO PODROČJE</a:t>
            </a:r>
          </a:p>
        </p:txBody>
      </p:sp>
      <p:sp>
        <p:nvSpPr>
          <p:cNvPr id="3" name="Označba mesta vsebine 2">
            <a:extLst>
              <a:ext uri="{FF2B5EF4-FFF2-40B4-BE49-F238E27FC236}">
                <a16:creationId xmlns:a16="http://schemas.microsoft.com/office/drawing/2014/main" id="{2A075128-F9F3-4C59-A855-7FA6F7133229}"/>
              </a:ext>
            </a:extLst>
          </p:cNvPr>
          <p:cNvSpPr>
            <a:spLocks noGrp="1"/>
          </p:cNvSpPr>
          <p:nvPr>
            <p:ph idx="1"/>
          </p:nvPr>
        </p:nvSpPr>
        <p:spPr/>
        <p:txBody>
          <a:bodyPr>
            <a:normAutofit/>
          </a:bodyPr>
          <a:lstStyle/>
          <a:p>
            <a:r>
              <a:rPr lang="sl-SI" dirty="0"/>
              <a:t>Vzpostavitev dodatnih programov za starejše v Centru dnevnih aktivnosti (ob druženju starejših tudi dnevno varstvo)</a:t>
            </a:r>
          </a:p>
          <a:p>
            <a:r>
              <a:rPr lang="sl-SI" dirty="0"/>
              <a:t>Nadaljevanje projekta STAREJŠI ZA STAREJŠE  </a:t>
            </a:r>
          </a:p>
          <a:p>
            <a:r>
              <a:rPr lang="sl-SI" dirty="0"/>
              <a:t>Okrogla miza o oskrbi starejših v Ankaranu: Kako izboljšati učinek Informacijske točke za starejše </a:t>
            </a:r>
          </a:p>
          <a:p>
            <a:r>
              <a:rPr lang="sl-SI" dirty="0"/>
              <a:t>Zagotavljali bomo prostovoljce za dolgotrajno oskrbo in za prevoz starejših pri Sopotnikih</a:t>
            </a:r>
          </a:p>
          <a:p>
            <a:r>
              <a:rPr lang="sl-SI" dirty="0"/>
              <a:t>V sodelovanju z Rdečim Križem in Karitas ob zaključku leta  obiskali starejše ANKARANČANE  nad 80 let</a:t>
            </a:r>
          </a:p>
          <a:p>
            <a:endParaRPr lang="sl-SI" dirty="0"/>
          </a:p>
          <a:p>
            <a:endParaRPr lang="sl-SI" dirty="0"/>
          </a:p>
          <a:p>
            <a:endParaRPr lang="sl-SI" dirty="0"/>
          </a:p>
        </p:txBody>
      </p:sp>
    </p:spTree>
    <p:extLst>
      <p:ext uri="{BB962C8B-B14F-4D97-AF65-F5344CB8AC3E}">
        <p14:creationId xmlns:p14="http://schemas.microsoft.com/office/powerpoint/2010/main" val="83483678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ljeZBesedilom 2">
            <a:extLst>
              <a:ext uri="{FF2B5EF4-FFF2-40B4-BE49-F238E27FC236}">
                <a16:creationId xmlns:a16="http://schemas.microsoft.com/office/drawing/2014/main" id="{D99E7084-E2C0-D488-6639-76843A28D69C}"/>
              </a:ext>
            </a:extLst>
          </p:cNvPr>
          <p:cNvSpPr txBox="1"/>
          <p:nvPr/>
        </p:nvSpPr>
        <p:spPr>
          <a:xfrm>
            <a:off x="420329" y="324465"/>
            <a:ext cx="11688097" cy="4659674"/>
          </a:xfrm>
          <a:prstGeom prst="rect">
            <a:avLst/>
          </a:prstGeom>
          <a:noFill/>
        </p:spPr>
        <p:txBody>
          <a:bodyPr wrap="square">
            <a:spAutoFit/>
          </a:bodyPr>
          <a:lstStyle/>
          <a:p>
            <a:pPr>
              <a:lnSpc>
                <a:spcPct val="107000"/>
              </a:lnSpc>
              <a:spcAft>
                <a:spcPts val="800"/>
              </a:spcAft>
            </a:pPr>
            <a:r>
              <a:rPr lang="sl-SI" sz="1800" b="1" dirty="0">
                <a:solidFill>
                  <a:srgbClr val="2E2E2E"/>
                </a:solidFill>
                <a:effectLst/>
                <a:latin typeface="Arial" panose="020B0604020202020204" pitchFamily="34" charset="0"/>
                <a:ea typeface="Calibri" panose="020F0502020204030204" pitchFamily="34" charset="0"/>
                <a:cs typeface="Times New Roman" panose="02020603050405020304" pitchFamily="18" charset="0"/>
              </a:rPr>
              <a:t>2.SEKCIJA ZA ŠPORT IN REKREACIJO STAREJŠIH</a:t>
            </a:r>
            <a:endParaRPr lang="sl-SI"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sl-SI" sz="1800" dirty="0">
                <a:solidFill>
                  <a:srgbClr val="2E2E2E"/>
                </a:solidFill>
                <a:effectLst/>
                <a:latin typeface="Arial" panose="020B0604020202020204" pitchFamily="34" charset="0"/>
                <a:ea typeface="Calibri" panose="020F0502020204030204" pitchFamily="34" charset="0"/>
                <a:cs typeface="Times New Roman" panose="02020603050405020304" pitchFamily="18" charset="0"/>
              </a:rPr>
              <a:t>Koordinatorji sekcije: Drago </a:t>
            </a:r>
            <a:r>
              <a:rPr lang="sl-SI" sz="1800" dirty="0" err="1">
                <a:solidFill>
                  <a:srgbClr val="2E2E2E"/>
                </a:solidFill>
                <a:effectLst/>
                <a:latin typeface="Arial" panose="020B0604020202020204" pitchFamily="34" charset="0"/>
                <a:ea typeface="Calibri" panose="020F0502020204030204" pitchFamily="34" charset="0"/>
                <a:cs typeface="Times New Roman" panose="02020603050405020304" pitchFamily="18" charset="0"/>
              </a:rPr>
              <a:t>Božac</a:t>
            </a:r>
            <a:endParaRPr lang="sl-SI"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sl-SI" sz="1800" dirty="0">
                <a:solidFill>
                  <a:srgbClr val="2E2E2E"/>
                </a:solidFill>
                <a:effectLst/>
                <a:latin typeface="Arial" panose="020B0604020202020204" pitchFamily="34" charset="0"/>
                <a:ea typeface="Calibri" panose="020F0502020204030204" pitchFamily="34" charset="0"/>
                <a:cs typeface="Times New Roman" panose="02020603050405020304" pitchFamily="18" charset="0"/>
              </a:rPr>
              <a:t>Celin Milica (jutranja telovadba)              tel.:031 574 908       E-pošta: </a:t>
            </a:r>
            <a:r>
              <a:rPr lang="sl-SI" sz="1800" u="sng" dirty="0">
                <a:solidFill>
                  <a:srgbClr val="0563C1"/>
                </a:solidFill>
                <a:effectLst/>
                <a:latin typeface="Arial" panose="020B0604020202020204" pitchFamily="34" charset="0"/>
                <a:ea typeface="Calibri" panose="020F0502020204030204" pitchFamily="34" charset="0"/>
                <a:cs typeface="Times New Roman" panose="02020603050405020304" pitchFamily="18" charset="0"/>
                <a:hlinkClick r:id="rId2"/>
              </a:rPr>
              <a:t>milica.celin51@gmail.com</a:t>
            </a:r>
            <a:endParaRPr lang="sl-SI"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sl-SI" sz="1800" u="sng" dirty="0" err="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Božac</a:t>
            </a:r>
            <a:r>
              <a:rPr lang="sl-SI" sz="1800" u="sng"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Drago (Lep dan)                           tel.:o41 979021        E-pošta: </a:t>
            </a:r>
            <a:r>
              <a:rPr lang="sl-SI" sz="1800" u="sng" dirty="0" err="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drago.bozac</a:t>
            </a:r>
            <a:r>
              <a:rPr lang="sl-SI" sz="1800" u="sng"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@gmail.com</a:t>
            </a:r>
            <a:endParaRPr lang="sl-SI"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sl-SI" sz="1800" dirty="0">
                <a:solidFill>
                  <a:srgbClr val="2E2E2E"/>
                </a:solidFill>
                <a:effectLst/>
                <a:latin typeface="Arial" panose="020B0604020202020204" pitchFamily="34" charset="0"/>
                <a:ea typeface="Calibri" panose="020F0502020204030204" pitchFamily="34" charset="0"/>
                <a:cs typeface="Times New Roman" panose="02020603050405020304" pitchFamily="18" charset="0"/>
              </a:rPr>
              <a:t>Jevnikar Drago (šah),                              tel.:040 701 360         </a:t>
            </a:r>
            <a:endParaRPr lang="sl-SI"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sl-SI" sz="1800" dirty="0" err="1">
                <a:solidFill>
                  <a:srgbClr val="2E2E2E"/>
                </a:solidFill>
                <a:effectLst/>
                <a:latin typeface="Arial" panose="020B0604020202020204" pitchFamily="34" charset="0"/>
                <a:ea typeface="Calibri" panose="020F0502020204030204" pitchFamily="34" charset="0"/>
                <a:cs typeface="Times New Roman" panose="02020603050405020304" pitchFamily="18" charset="0"/>
              </a:rPr>
              <a:t>Montemurro</a:t>
            </a:r>
            <a:r>
              <a:rPr lang="sl-SI" sz="1800" dirty="0">
                <a:solidFill>
                  <a:srgbClr val="2E2E2E"/>
                </a:solidFill>
                <a:effectLst/>
                <a:latin typeface="Arial" panose="020B0604020202020204" pitchFamily="34" charset="0"/>
                <a:ea typeface="Calibri" panose="020F0502020204030204" pitchFamily="34" charset="0"/>
                <a:cs typeface="Times New Roman" panose="02020603050405020304" pitchFamily="18" charset="0"/>
              </a:rPr>
              <a:t> Mario (pohodi)                     tel.:040 653 035       E-pošta: </a:t>
            </a:r>
            <a:r>
              <a:rPr lang="sl-SI" sz="1800" u="sng" dirty="0">
                <a:solidFill>
                  <a:srgbClr val="0563C1"/>
                </a:solidFill>
                <a:effectLst/>
                <a:latin typeface="Arial" panose="020B0604020202020204" pitchFamily="34" charset="0"/>
                <a:ea typeface="Calibri" panose="020F0502020204030204" pitchFamily="34" charset="0"/>
                <a:cs typeface="Times New Roman" panose="02020603050405020304" pitchFamily="18" charset="0"/>
                <a:hlinkClick r:id="rId3"/>
              </a:rPr>
              <a:t>montemurru_mario@yahoo.it</a:t>
            </a:r>
            <a:endParaRPr lang="sl-SI"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sl-SI" sz="1800" u="none" strike="noStrike"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Prodan Zdenko (balinanje)                      tel.: 051 341 549      E- pošta: </a:t>
            </a:r>
            <a:r>
              <a:rPr lang="sl-SI" sz="1800" u="sng" dirty="0">
                <a:solidFill>
                  <a:srgbClr val="0563C1"/>
                </a:solidFill>
                <a:effectLst/>
                <a:latin typeface="Arial" panose="020B0604020202020204" pitchFamily="34" charset="0"/>
                <a:ea typeface="Calibri" panose="020F0502020204030204" pitchFamily="34" charset="0"/>
                <a:cs typeface="Times New Roman" panose="02020603050405020304" pitchFamily="18" charset="0"/>
                <a:hlinkClick r:id="rId4"/>
              </a:rPr>
              <a:t>z.prodan@gmail.com</a:t>
            </a:r>
            <a:endParaRPr lang="sl-SI"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sl-SI" sz="1800" dirty="0">
                <a:solidFill>
                  <a:srgbClr val="2E2E2E"/>
                </a:solidFill>
                <a:effectLst/>
                <a:latin typeface="Arial" panose="020B0604020202020204" pitchFamily="34" charset="0"/>
                <a:ea typeface="Calibri" panose="020F0502020204030204" pitchFamily="34" charset="0"/>
                <a:cs typeface="Times New Roman" panose="02020603050405020304" pitchFamily="18" charset="0"/>
              </a:rPr>
              <a:t> </a:t>
            </a:r>
            <a:endParaRPr lang="sl-SI"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sl-SI" sz="1800" dirty="0">
                <a:solidFill>
                  <a:srgbClr val="2E2E2E"/>
                </a:solidFill>
                <a:effectLst/>
                <a:latin typeface="Arial" panose="020B0604020202020204" pitchFamily="34" charset="0"/>
                <a:ea typeface="Calibri" panose="020F0502020204030204" pitchFamily="34" charset="0"/>
                <a:cs typeface="Times New Roman" panose="02020603050405020304" pitchFamily="18" charset="0"/>
              </a:rPr>
              <a:t>                             CDA </a:t>
            </a:r>
            <a:r>
              <a:rPr lang="sl-SI" sz="1800" dirty="0" err="1">
                <a:solidFill>
                  <a:srgbClr val="2E2E2E"/>
                </a:solidFill>
                <a:effectLst/>
                <a:latin typeface="Arial" panose="020B0604020202020204" pitchFamily="34" charset="0"/>
                <a:ea typeface="Calibri" panose="020F0502020204030204" pitchFamily="34" charset="0"/>
                <a:cs typeface="Times New Roman" panose="02020603050405020304" pitchFamily="18" charset="0"/>
              </a:rPr>
              <a:t>tel</a:t>
            </a:r>
            <a:r>
              <a:rPr lang="sl-SI" sz="1800" dirty="0">
                <a:solidFill>
                  <a:srgbClr val="2E2E2E"/>
                </a:solidFill>
                <a:effectLst/>
                <a:latin typeface="Arial" panose="020B0604020202020204" pitchFamily="34" charset="0"/>
                <a:ea typeface="Calibri" panose="020F0502020204030204" pitchFamily="34" charset="0"/>
                <a:cs typeface="Times New Roman" panose="02020603050405020304" pitchFamily="18" charset="0"/>
              </a:rPr>
              <a:t>: 051 288 197    e-pošta: </a:t>
            </a:r>
            <a:r>
              <a:rPr lang="sl-SI" sz="1800" u="sng" dirty="0">
                <a:solidFill>
                  <a:srgbClr val="0563C1"/>
                </a:solidFill>
                <a:effectLst/>
                <a:latin typeface="Arial" panose="020B0604020202020204" pitchFamily="34" charset="0"/>
                <a:ea typeface="Calibri" panose="020F0502020204030204" pitchFamily="34" charset="0"/>
                <a:cs typeface="Times New Roman" panose="02020603050405020304" pitchFamily="18" charset="0"/>
                <a:hlinkClick r:id="rId5"/>
              </a:rPr>
              <a:t>cda@obcina-ankaran.si</a:t>
            </a:r>
            <a:endParaRPr lang="sl-SI"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sl-SI" sz="1800" dirty="0">
                <a:solidFill>
                  <a:srgbClr val="2E2E2E"/>
                </a:solidFill>
                <a:effectLst/>
                <a:latin typeface="Arial" panose="020B0604020202020204" pitchFamily="34" charset="0"/>
                <a:ea typeface="Calibri" panose="020F0502020204030204" pitchFamily="34" charset="0"/>
                <a:cs typeface="Times New Roman" panose="02020603050405020304" pitchFamily="18" charset="0"/>
              </a:rPr>
              <a:t>Starejši v tej sekciji  najdejo zelo veliko raznolikih aktivnosti: dvoranska vadba in fitnes, pohodništvo, plavanje/kopanje , namizni tenis, kolesarjenje, </a:t>
            </a:r>
            <a:r>
              <a:rPr lang="sl-SI" sz="1800" dirty="0" err="1">
                <a:solidFill>
                  <a:srgbClr val="2E2E2E"/>
                </a:solidFill>
                <a:effectLst/>
                <a:latin typeface="Arial" panose="020B0604020202020204" pitchFamily="34" charset="0"/>
                <a:ea typeface="Calibri" panose="020F0502020204030204" pitchFamily="34" charset="0"/>
                <a:cs typeface="Times New Roman" panose="02020603050405020304" pitchFamily="18" charset="0"/>
              </a:rPr>
              <a:t>prstomet</a:t>
            </a:r>
            <a:r>
              <a:rPr lang="sl-SI" sz="1800" dirty="0">
                <a:solidFill>
                  <a:srgbClr val="2E2E2E"/>
                </a:solidFill>
                <a:effectLst/>
                <a:latin typeface="Arial" panose="020B0604020202020204" pitchFamily="34" charset="0"/>
                <a:ea typeface="Calibri" panose="020F0502020204030204" pitchFamily="34" charset="0"/>
                <a:cs typeface="Times New Roman" panose="02020603050405020304" pitchFamily="18" charset="0"/>
              </a:rPr>
              <a:t>, križanke, balinanje, kolesarjenje, ples in igranje kart.</a:t>
            </a:r>
            <a:endParaRPr lang="sl-SI"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sl-SI" sz="1800" dirty="0">
                <a:solidFill>
                  <a:srgbClr val="2E2E2E"/>
                </a:solidFill>
                <a:effectLst/>
                <a:latin typeface="Arial" panose="020B0604020202020204" pitchFamily="34" charset="0"/>
                <a:ea typeface="Calibri" panose="020F0502020204030204" pitchFamily="34" charset="0"/>
                <a:cs typeface="Times New Roman" panose="02020603050405020304" pitchFamily="18" charset="0"/>
              </a:rPr>
              <a:t> Dejavnosti se izvajajo skupinsko v Centru dnevnih aktivnosti ter po letnem programu sekcije na prostem.</a:t>
            </a:r>
            <a:endParaRPr lang="sl-SI"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4211096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7BD26FD7-9141-4570-98EA-49D377B37036}"/>
              </a:ext>
            </a:extLst>
          </p:cNvPr>
          <p:cNvSpPr>
            <a:spLocks noGrp="1"/>
          </p:cNvSpPr>
          <p:nvPr>
            <p:ph type="title"/>
          </p:nvPr>
        </p:nvSpPr>
        <p:spPr/>
        <p:txBody>
          <a:bodyPr/>
          <a:lstStyle/>
          <a:p>
            <a:r>
              <a:rPr lang="sl-SI" dirty="0"/>
              <a:t>ŠPORT IN REKREACIJA</a:t>
            </a:r>
          </a:p>
        </p:txBody>
      </p:sp>
      <p:sp>
        <p:nvSpPr>
          <p:cNvPr id="3" name="Označba mesta vsebine 2">
            <a:extLst>
              <a:ext uri="{FF2B5EF4-FFF2-40B4-BE49-F238E27FC236}">
                <a16:creationId xmlns:a16="http://schemas.microsoft.com/office/drawing/2014/main" id="{D0E90657-416A-41D8-B95E-25686D657AB4}"/>
              </a:ext>
            </a:extLst>
          </p:cNvPr>
          <p:cNvSpPr>
            <a:spLocks noGrp="1"/>
          </p:cNvSpPr>
          <p:nvPr>
            <p:ph idx="1"/>
          </p:nvPr>
        </p:nvSpPr>
        <p:spPr>
          <a:xfrm>
            <a:off x="774290" y="1825625"/>
            <a:ext cx="10579510" cy="3513291"/>
          </a:xfrm>
        </p:spPr>
        <p:txBody>
          <a:bodyPr/>
          <a:lstStyle/>
          <a:p>
            <a:endParaRPr lang="sl-SI" dirty="0"/>
          </a:p>
          <a:p>
            <a:endParaRPr lang="sl-SI" dirty="0"/>
          </a:p>
          <a:p>
            <a:r>
              <a:rPr lang="sl-SI" dirty="0"/>
              <a:t>Lep dan -5 dnevna telovadba na prostem in 2 dnevna telovadba v CDA</a:t>
            </a:r>
          </a:p>
          <a:p>
            <a:r>
              <a:rPr lang="sl-SI" dirty="0"/>
              <a:t>Vsak ponedeljek -nordijska hoja  z organizatorji pohodništva po bližnji okolici</a:t>
            </a:r>
          </a:p>
          <a:p>
            <a:r>
              <a:rPr lang="sl-SI" dirty="0"/>
              <a:t>Podpirali bomo športne aktivnosti naših članov na tekmovanjih na obalnem in republiškem nivoju</a:t>
            </a:r>
          </a:p>
          <a:p>
            <a:endParaRPr lang="sl-SI" dirty="0"/>
          </a:p>
        </p:txBody>
      </p:sp>
    </p:spTree>
    <p:extLst>
      <p:ext uri="{BB962C8B-B14F-4D97-AF65-F5344CB8AC3E}">
        <p14:creationId xmlns:p14="http://schemas.microsoft.com/office/powerpoint/2010/main" val="110633472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ljeZBesedilom 2">
            <a:extLst>
              <a:ext uri="{FF2B5EF4-FFF2-40B4-BE49-F238E27FC236}">
                <a16:creationId xmlns:a16="http://schemas.microsoft.com/office/drawing/2014/main" id="{D9D88881-7B30-6799-4FE6-CC6B97145B0A}"/>
              </a:ext>
            </a:extLst>
          </p:cNvPr>
          <p:cNvSpPr txBox="1"/>
          <p:nvPr/>
        </p:nvSpPr>
        <p:spPr>
          <a:xfrm>
            <a:off x="346587" y="1187244"/>
            <a:ext cx="11444747" cy="4286110"/>
          </a:xfrm>
          <a:prstGeom prst="rect">
            <a:avLst/>
          </a:prstGeom>
          <a:noFill/>
        </p:spPr>
        <p:txBody>
          <a:bodyPr wrap="square">
            <a:spAutoFit/>
          </a:bodyPr>
          <a:lstStyle/>
          <a:p>
            <a:pPr>
              <a:lnSpc>
                <a:spcPct val="107000"/>
              </a:lnSpc>
              <a:spcAft>
                <a:spcPts val="800"/>
              </a:spcAft>
            </a:pPr>
            <a:r>
              <a:rPr lang="sl-SI" sz="1800" b="1"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3.SEKCIJA  ZA KULTURNO DEJAVNOST </a:t>
            </a:r>
            <a:endParaRPr lang="sl-SI"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sl-SI" sz="1800" dirty="0">
                <a:solidFill>
                  <a:srgbClr val="2E2E2E"/>
                </a:solidFill>
                <a:effectLst/>
                <a:latin typeface="Arial" panose="020B0604020202020204" pitchFamily="34" charset="0"/>
                <a:ea typeface="Calibri" panose="020F0502020204030204" pitchFamily="34" charset="0"/>
                <a:cs typeface="Times New Roman" panose="02020603050405020304" pitchFamily="18" charset="0"/>
              </a:rPr>
              <a:t>Koordinator sekcije: </a:t>
            </a:r>
            <a:r>
              <a:rPr lang="sl-SI" sz="1800" dirty="0" err="1">
                <a:solidFill>
                  <a:srgbClr val="2E2E2E"/>
                </a:solidFill>
                <a:effectLst/>
                <a:latin typeface="Arial" panose="020B0604020202020204" pitchFamily="34" charset="0"/>
                <a:ea typeface="Calibri" panose="020F0502020204030204" pitchFamily="34" charset="0"/>
                <a:cs typeface="Times New Roman" panose="02020603050405020304" pitchFamily="18" charset="0"/>
              </a:rPr>
              <a:t>Edelman</a:t>
            </a:r>
            <a:r>
              <a:rPr lang="sl-SI" sz="1800" dirty="0">
                <a:solidFill>
                  <a:srgbClr val="2E2E2E"/>
                </a:solidFill>
                <a:effectLst/>
                <a:latin typeface="Arial" panose="020B0604020202020204" pitchFamily="34" charset="0"/>
                <a:ea typeface="Calibri" panose="020F0502020204030204" pitchFamily="34" charset="0"/>
                <a:cs typeface="Times New Roman" panose="02020603050405020304" pitchFamily="18" charset="0"/>
              </a:rPr>
              <a:t> Jurinčič        tel. 051 363 654     E-pošta: </a:t>
            </a:r>
            <a:r>
              <a:rPr lang="sl-SI" sz="1800" u="sng" dirty="0">
                <a:solidFill>
                  <a:srgbClr val="0563C1"/>
                </a:solidFill>
                <a:effectLst/>
                <a:latin typeface="Arial" panose="020B0604020202020204" pitchFamily="34" charset="0"/>
                <a:ea typeface="Calibri" panose="020F0502020204030204" pitchFamily="34" charset="0"/>
                <a:cs typeface="Times New Roman" panose="02020603050405020304" pitchFamily="18" charset="0"/>
                <a:hlinkClick r:id="rId2"/>
              </a:rPr>
              <a:t>ejurincic@hotmail.com</a:t>
            </a:r>
            <a:endParaRPr lang="sl-SI"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sl-SI" sz="1800" u="none" strike="noStrike"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Štok Nadja (petje)       tel.  041 279 267 </a:t>
            </a:r>
            <a:r>
              <a:rPr lang="sl-SI" sz="2400" dirty="0">
                <a:solidFill>
                  <a:srgbClr val="2E2E2E"/>
                </a:solidFill>
                <a:effectLst/>
                <a:latin typeface="Calibri" panose="020F0502020204030204" pitchFamily="34" charset="0"/>
                <a:ea typeface="Calibri" panose="020F0502020204030204" pitchFamily="34" charset="0"/>
                <a:cs typeface="Times New Roman" panose="02020603050405020304" pitchFamily="18" charset="0"/>
              </a:rPr>
              <a:t>    E-pošta: </a:t>
            </a:r>
            <a:r>
              <a:rPr lang="sl-SI" sz="24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3"/>
              </a:rPr>
              <a:t>nadja.stok@gmail.com</a:t>
            </a:r>
            <a:endParaRPr lang="sl-SI"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sl-SI" sz="2000" dirty="0">
                <a:solidFill>
                  <a:srgbClr val="2E2E2E"/>
                </a:solidFill>
                <a:effectLst/>
                <a:latin typeface="Calibri" panose="020F0502020204030204" pitchFamily="34" charset="0"/>
                <a:ea typeface="Calibri" panose="020F0502020204030204" pitchFamily="34" charset="0"/>
                <a:cs typeface="Times New Roman" panose="02020603050405020304" pitchFamily="18" charset="0"/>
              </a:rPr>
              <a:t>                </a:t>
            </a:r>
            <a:r>
              <a:rPr lang="sl-SI" sz="2000" dirty="0" err="1">
                <a:solidFill>
                  <a:srgbClr val="2E2E2E"/>
                </a:solidFill>
                <a:effectLst/>
                <a:latin typeface="Calibri" panose="020F0502020204030204" pitchFamily="34" charset="0"/>
                <a:ea typeface="Calibri" panose="020F0502020204030204" pitchFamily="34" charset="0"/>
                <a:cs typeface="Times New Roman" panose="02020603050405020304" pitchFamily="18" charset="0"/>
              </a:rPr>
              <a:t>Costelo</a:t>
            </a:r>
            <a:r>
              <a:rPr lang="sl-SI" sz="2000" dirty="0">
                <a:solidFill>
                  <a:srgbClr val="2E2E2E"/>
                </a:solidFill>
                <a:effectLst/>
                <a:latin typeface="Calibri" panose="020F0502020204030204" pitchFamily="34" charset="0"/>
                <a:ea typeface="Calibri" panose="020F0502020204030204" pitchFamily="34" charset="0"/>
                <a:cs typeface="Times New Roman" panose="02020603050405020304" pitchFamily="18" charset="0"/>
              </a:rPr>
              <a:t> Ljubica(„</a:t>
            </a:r>
            <a:r>
              <a:rPr lang="sl-SI" sz="2000" dirty="0">
                <a:solidFill>
                  <a:srgbClr val="2E2E2E"/>
                </a:solidFill>
                <a:latin typeface="Calibri" panose="020F0502020204030204" pitchFamily="34" charset="0"/>
                <a:ea typeface="Calibri" panose="020F0502020204030204" pitchFamily="34" charset="0"/>
                <a:cs typeface="Times New Roman" panose="02020603050405020304" pitchFamily="18" charset="0"/>
              </a:rPr>
              <a:t>B</a:t>
            </a:r>
            <a:r>
              <a:rPr lang="sl-SI" sz="2000" dirty="0">
                <a:solidFill>
                  <a:srgbClr val="2E2E2E"/>
                </a:solidFill>
                <a:effectLst/>
                <a:latin typeface="Calibri" panose="020F0502020204030204" pitchFamily="34" charset="0"/>
                <a:ea typeface="Calibri" panose="020F0502020204030204" pitchFamily="34" charset="0"/>
                <a:cs typeface="Times New Roman" panose="02020603050405020304" pitchFamily="18" charset="0"/>
              </a:rPr>
              <a:t>ralna značka“) tel. 040 393 543       E-pošta: </a:t>
            </a:r>
            <a:r>
              <a:rPr lang="sl-SI" sz="20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4"/>
              </a:rPr>
              <a:t>ljubica.silva@t-2.net</a:t>
            </a:r>
            <a:endParaRPr lang="sl-SI" sz="2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sl-SI" sz="2400" dirty="0">
                <a:solidFill>
                  <a:srgbClr val="2E2E2E"/>
                </a:solidFill>
                <a:effectLst/>
                <a:latin typeface="Calibri" panose="020F0502020204030204" pitchFamily="34" charset="0"/>
                <a:ea typeface="Calibri" panose="020F0502020204030204" pitchFamily="34" charset="0"/>
                <a:cs typeface="Times New Roman" panose="02020603050405020304" pitchFamily="18" charset="0"/>
              </a:rPr>
              <a:t>                       </a:t>
            </a:r>
            <a:r>
              <a:rPr lang="sl-SI" sz="1800" dirty="0">
                <a:solidFill>
                  <a:srgbClr val="2E2E2E"/>
                </a:solidFill>
                <a:effectLst/>
                <a:latin typeface="Arial" panose="020B0604020202020204" pitchFamily="34" charset="0"/>
                <a:ea typeface="Calibri" panose="020F0502020204030204" pitchFamily="34" charset="0"/>
                <a:cs typeface="Times New Roman" panose="02020603050405020304" pitchFamily="18" charset="0"/>
              </a:rPr>
              <a:t>           </a:t>
            </a:r>
            <a:r>
              <a:rPr lang="sl-SI" sz="1800" u="sng" dirty="0">
                <a:solidFill>
                  <a:srgbClr val="2E2E2E"/>
                </a:solidFill>
                <a:effectLst/>
                <a:latin typeface="Arial" panose="020B0604020202020204" pitchFamily="34" charset="0"/>
                <a:ea typeface="Calibri" panose="020F0502020204030204" pitchFamily="34" charset="0"/>
                <a:cs typeface="Times New Roman" panose="02020603050405020304" pitchFamily="18" charset="0"/>
              </a:rPr>
              <a:t>CDA       </a:t>
            </a:r>
            <a:r>
              <a:rPr lang="sl-SI" sz="1800" u="sng" dirty="0" err="1">
                <a:solidFill>
                  <a:srgbClr val="2E2E2E"/>
                </a:solidFill>
                <a:effectLst/>
                <a:latin typeface="Arial" panose="020B0604020202020204" pitchFamily="34" charset="0"/>
                <a:ea typeface="Calibri" panose="020F0502020204030204" pitchFamily="34" charset="0"/>
                <a:cs typeface="Times New Roman" panose="02020603050405020304" pitchFamily="18" charset="0"/>
              </a:rPr>
              <a:t>tel</a:t>
            </a:r>
            <a:r>
              <a:rPr lang="sl-SI" sz="1800" u="sng" dirty="0">
                <a:solidFill>
                  <a:srgbClr val="2E2E2E"/>
                </a:solidFill>
                <a:effectLst/>
                <a:latin typeface="Arial" panose="020B0604020202020204" pitchFamily="34" charset="0"/>
                <a:ea typeface="Calibri" panose="020F0502020204030204" pitchFamily="34" charset="0"/>
                <a:cs typeface="Times New Roman" panose="02020603050405020304" pitchFamily="18" charset="0"/>
              </a:rPr>
              <a:t>: 051 288 197   E-pošta: </a:t>
            </a:r>
            <a:r>
              <a:rPr lang="sl-SI" sz="1800" u="sng" dirty="0">
                <a:solidFill>
                  <a:srgbClr val="0563C1"/>
                </a:solidFill>
                <a:effectLst/>
                <a:latin typeface="Arial" panose="020B0604020202020204" pitchFamily="34" charset="0"/>
                <a:ea typeface="Calibri" panose="020F0502020204030204" pitchFamily="34" charset="0"/>
                <a:cs typeface="Times New Roman" panose="02020603050405020304" pitchFamily="18" charset="0"/>
                <a:hlinkClick r:id="rId5"/>
              </a:rPr>
              <a:t>cda@obcina-ankaran.si</a:t>
            </a:r>
            <a:endParaRPr lang="sl-SI"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sl-SI" sz="1800" dirty="0">
                <a:solidFill>
                  <a:srgbClr val="2E2E2E"/>
                </a:solidFill>
                <a:effectLst/>
                <a:latin typeface="Arial" panose="020B0604020202020204" pitchFamily="34" charset="0"/>
                <a:ea typeface="Calibri" panose="020F0502020204030204" pitchFamily="34" charset="0"/>
                <a:cs typeface="Times New Roman" panose="02020603050405020304" pitchFamily="18" charset="0"/>
              </a:rPr>
              <a:t> </a:t>
            </a:r>
            <a:endParaRPr lang="sl-SI"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sl-SI" sz="1800" dirty="0">
                <a:solidFill>
                  <a:srgbClr val="2E2E2E"/>
                </a:solidFill>
                <a:effectLst/>
                <a:latin typeface="Arial" panose="020B0604020202020204" pitchFamily="34" charset="0"/>
                <a:ea typeface="Calibri" panose="020F0502020204030204" pitchFamily="34" charset="0"/>
                <a:cs typeface="Times New Roman" panose="02020603050405020304" pitchFamily="18" charset="0"/>
              </a:rPr>
              <a:t>V tej sekciji se starejši lahko priključijo Pevskemu zboru </a:t>
            </a:r>
            <a:r>
              <a:rPr lang="sl-SI" sz="1800" dirty="0" err="1">
                <a:solidFill>
                  <a:srgbClr val="2E2E2E"/>
                </a:solidFill>
                <a:effectLst/>
                <a:latin typeface="Arial" panose="020B0604020202020204" pitchFamily="34" charset="0"/>
                <a:ea typeface="Calibri" panose="020F0502020204030204" pitchFamily="34" charset="0"/>
                <a:cs typeface="Times New Roman" panose="02020603050405020304" pitchFamily="18" charset="0"/>
              </a:rPr>
              <a:t>Ulka</a:t>
            </a:r>
            <a:r>
              <a:rPr lang="sl-SI" sz="1800" dirty="0">
                <a:solidFill>
                  <a:srgbClr val="2E2E2E"/>
                </a:solidFill>
                <a:effectLst/>
                <a:latin typeface="Arial" panose="020B0604020202020204" pitchFamily="34" charset="0"/>
                <a:ea typeface="Calibri" panose="020F0502020204030204" pitchFamily="34" charset="0"/>
                <a:cs typeface="Times New Roman" panose="02020603050405020304" pitchFamily="18" charset="0"/>
              </a:rPr>
              <a:t> in organizirajo glasbene predstave, organizirajo literarne večere v sodelovanju z Društvom </a:t>
            </a:r>
            <a:r>
              <a:rPr lang="sl-SI" sz="1800" dirty="0" err="1">
                <a:solidFill>
                  <a:srgbClr val="2E2E2E"/>
                </a:solidFill>
                <a:effectLst/>
                <a:latin typeface="Arial" panose="020B0604020202020204" pitchFamily="34" charset="0"/>
                <a:ea typeface="Calibri" panose="020F0502020204030204" pitchFamily="34" charset="0"/>
                <a:cs typeface="Times New Roman" panose="02020603050405020304" pitchFamily="18" charset="0"/>
              </a:rPr>
              <a:t>Feral</a:t>
            </a:r>
            <a:r>
              <a:rPr lang="sl-SI" sz="1800" dirty="0">
                <a:solidFill>
                  <a:srgbClr val="2E2E2E"/>
                </a:solidFill>
                <a:effectLst/>
                <a:latin typeface="Arial" panose="020B0604020202020204" pitchFamily="34" charset="0"/>
                <a:ea typeface="Calibri" panose="020F0502020204030204" pitchFamily="34" charset="0"/>
                <a:cs typeface="Times New Roman" panose="02020603050405020304" pitchFamily="18" charset="0"/>
              </a:rPr>
              <a:t> in Osrednjo knjižnico Srečka Vilharja – enota Ankaran, izvedejo „Bralno značko za starejše“, prisluhnejo dogodkom „Ankaranske zgodbe“ – pogovorom z zanimivimi krajevnimi osebnostmi, povabijo popotnike za predstavitev potopisov, manjše gledališke predstave, itd.</a:t>
            </a:r>
            <a:endParaRPr lang="sl-SI"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sl-SI" sz="1800" dirty="0">
                <a:solidFill>
                  <a:srgbClr val="2E2E2E"/>
                </a:solidFill>
                <a:effectLst/>
                <a:latin typeface="Arial" panose="020B0604020202020204" pitchFamily="34" charset="0"/>
                <a:ea typeface="Calibri" panose="020F0502020204030204" pitchFamily="34" charset="0"/>
                <a:cs typeface="Times New Roman" panose="02020603050405020304" pitchFamily="18" charset="0"/>
              </a:rPr>
              <a:t> </a:t>
            </a:r>
            <a:endParaRPr lang="sl-SI"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362713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DB7D9DC-8C9C-4EB3-A0D9-32C4856C5BBB}"/>
              </a:ext>
            </a:extLst>
          </p:cNvPr>
          <p:cNvSpPr>
            <a:spLocks noGrp="1"/>
          </p:cNvSpPr>
          <p:nvPr>
            <p:ph type="title"/>
          </p:nvPr>
        </p:nvSpPr>
        <p:spPr/>
        <p:txBody>
          <a:bodyPr/>
          <a:lstStyle/>
          <a:p>
            <a:r>
              <a:rPr lang="sl-SI" dirty="0">
                <a:solidFill>
                  <a:srgbClr val="FF0000"/>
                </a:solidFill>
              </a:rPr>
              <a:t>DNEVNI RED:</a:t>
            </a:r>
          </a:p>
        </p:txBody>
      </p:sp>
      <p:sp>
        <p:nvSpPr>
          <p:cNvPr id="3" name="Označba mesta vsebine 2">
            <a:extLst>
              <a:ext uri="{FF2B5EF4-FFF2-40B4-BE49-F238E27FC236}">
                <a16:creationId xmlns:a16="http://schemas.microsoft.com/office/drawing/2014/main" id="{21B25228-B0A3-4020-B267-4DFA8DF1A815}"/>
              </a:ext>
            </a:extLst>
          </p:cNvPr>
          <p:cNvSpPr>
            <a:spLocks noGrp="1"/>
          </p:cNvSpPr>
          <p:nvPr>
            <p:ph idx="1"/>
          </p:nvPr>
        </p:nvSpPr>
        <p:spPr>
          <a:xfrm>
            <a:off x="567813" y="1260987"/>
            <a:ext cx="10785987" cy="5401070"/>
          </a:xfrm>
        </p:spPr>
        <p:txBody>
          <a:bodyPr>
            <a:noAutofit/>
          </a:bodyPr>
          <a:lstStyle/>
          <a:p>
            <a:r>
              <a:rPr lang="sl-SI" sz="2400" dirty="0"/>
              <a:t>1.Izvolitev delovnega predsedstva, verifikacijske komisije, zapisnikarja in dveh overovateljev zapisnika (Poroča. Andrej Jamnik)</a:t>
            </a:r>
          </a:p>
          <a:p>
            <a:r>
              <a:rPr lang="sl-SI" sz="2400" dirty="0"/>
              <a:t>2.Sprejem Poslovnika o delu občnega zbora (Poroča: Andrej Jamnik)</a:t>
            </a:r>
          </a:p>
          <a:p>
            <a:r>
              <a:rPr lang="sl-SI" sz="2400" dirty="0"/>
              <a:t>3.Poročila o delu DU za leto 2022, Finančno poročilo za leto 2022 in Poročila Nadzornega odbora (Poročevalci: </a:t>
            </a:r>
            <a:r>
              <a:rPr lang="sl-SI" sz="2400" dirty="0" err="1"/>
              <a:t>A.Jamnik,N</a:t>
            </a:r>
            <a:r>
              <a:rPr lang="sl-SI" sz="2400" dirty="0"/>
              <a:t>: Celec, N. Kozlovič) </a:t>
            </a:r>
          </a:p>
          <a:p>
            <a:r>
              <a:rPr lang="sl-SI" sz="2400" dirty="0"/>
              <a:t>4</a:t>
            </a:r>
            <a:r>
              <a:rPr lang="sl-SI" sz="2400" dirty="0">
                <a:solidFill>
                  <a:srgbClr val="FF0000"/>
                </a:solidFill>
              </a:rPr>
              <a:t>.“Kaj starejši v Ankaranu potrebujemo v letu 2023“ </a:t>
            </a:r>
            <a:r>
              <a:rPr lang="sl-SI" sz="2400" dirty="0"/>
              <a:t>– pogovor za dopolnitev programa društva  v letu 2023 (moderator Roman Cvetko)</a:t>
            </a:r>
          </a:p>
          <a:p>
            <a:r>
              <a:rPr lang="sl-SI" sz="2400" dirty="0"/>
              <a:t>5.Sprejem dopolnitev Statuta DU Ankaran (Poroča: Roman Cvetko)</a:t>
            </a:r>
          </a:p>
          <a:p>
            <a:r>
              <a:rPr lang="sl-SI" sz="2400" dirty="0"/>
              <a:t>6.Razno</a:t>
            </a:r>
          </a:p>
          <a:p>
            <a:r>
              <a:rPr lang="sl-SI" sz="2400" dirty="0"/>
              <a:t> – Predstavitev spletne strani DU Ankaran: (Poroča Roman Cvetko)</a:t>
            </a:r>
            <a:r>
              <a:rPr lang="sl-SI" sz="2400" b="0" i="0" dirty="0">
                <a:solidFill>
                  <a:srgbClr val="1155CC"/>
                </a:solidFill>
                <a:effectLst/>
                <a:latin typeface="Verdana" panose="020B0604030504040204" pitchFamily="34" charset="0"/>
                <a:hlinkClick r:id="rId2"/>
              </a:rPr>
              <a:t> </a:t>
            </a:r>
            <a:r>
              <a:rPr lang="sl-SI" sz="2400" b="0" i="0" dirty="0">
                <a:solidFill>
                  <a:srgbClr val="1155CC"/>
                </a:solidFill>
                <a:effectLst/>
                <a:latin typeface="Verdana" panose="020B0604030504040204" pitchFamily="34" charset="0"/>
                <a:hlinkClick r:id="rId2"/>
              </a:rPr>
              <a:t>https://www.duankaran.si/</a:t>
            </a:r>
            <a:endParaRPr lang="sl-SI" sz="2400" b="0" i="0" dirty="0">
              <a:solidFill>
                <a:srgbClr val="1155CC"/>
              </a:solidFill>
              <a:effectLst/>
              <a:latin typeface="Verdana" panose="020B0604030504040204" pitchFamily="34" charset="0"/>
            </a:endParaRPr>
          </a:p>
          <a:p>
            <a:r>
              <a:rPr lang="sl-SI" sz="2400" dirty="0">
                <a:latin typeface="Verdana" panose="020B0604030504040204" pitchFamily="34" charset="0"/>
              </a:rPr>
              <a:t>-</a:t>
            </a:r>
            <a:r>
              <a:rPr lang="sl-SI" sz="1800" dirty="0">
                <a:latin typeface="Verdana" panose="020B0604030504040204" pitchFamily="34" charset="0"/>
              </a:rPr>
              <a:t>Kadrovske zadeve</a:t>
            </a:r>
            <a:endParaRPr lang="sl-SI" sz="1800" dirty="0"/>
          </a:p>
          <a:p>
            <a:r>
              <a:rPr lang="sl-SI" sz="2400" dirty="0"/>
              <a:t>- Vprašanja in odgovori</a:t>
            </a:r>
          </a:p>
          <a:p>
            <a:endParaRPr lang="sl-SI" sz="2400" dirty="0"/>
          </a:p>
          <a:p>
            <a:endParaRPr lang="sl-SI" sz="2400" dirty="0"/>
          </a:p>
        </p:txBody>
      </p:sp>
    </p:spTree>
    <p:extLst>
      <p:ext uri="{BB962C8B-B14F-4D97-AF65-F5344CB8AC3E}">
        <p14:creationId xmlns:p14="http://schemas.microsoft.com/office/powerpoint/2010/main" val="427797154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ljeZBesedilom 2">
            <a:extLst>
              <a:ext uri="{FF2B5EF4-FFF2-40B4-BE49-F238E27FC236}">
                <a16:creationId xmlns:a16="http://schemas.microsoft.com/office/drawing/2014/main" id="{90049DCB-BBBD-765F-3613-911011371A8B}"/>
              </a:ext>
            </a:extLst>
          </p:cNvPr>
          <p:cNvSpPr txBox="1"/>
          <p:nvPr/>
        </p:nvSpPr>
        <p:spPr>
          <a:xfrm>
            <a:off x="575187" y="774290"/>
            <a:ext cx="11341510" cy="5337230"/>
          </a:xfrm>
          <a:prstGeom prst="rect">
            <a:avLst/>
          </a:prstGeom>
          <a:noFill/>
        </p:spPr>
        <p:txBody>
          <a:bodyPr wrap="square">
            <a:spAutoFit/>
          </a:bodyPr>
          <a:lstStyle/>
          <a:p>
            <a:pPr>
              <a:lnSpc>
                <a:spcPct val="107000"/>
              </a:lnSpc>
              <a:spcAft>
                <a:spcPts val="800"/>
              </a:spcAft>
            </a:pPr>
            <a:r>
              <a:rPr lang="sl-SI" b="1" dirty="0">
                <a:solidFill>
                  <a:srgbClr val="2E2E2E"/>
                </a:solidFill>
                <a:latin typeface="Arial" panose="020B0604020202020204" pitchFamily="34" charset="0"/>
                <a:ea typeface="Calibri" panose="020F0502020204030204" pitchFamily="34" charset="0"/>
                <a:cs typeface="Times New Roman" panose="02020603050405020304" pitchFamily="18" charset="0"/>
              </a:rPr>
              <a:t>4</a:t>
            </a:r>
            <a:r>
              <a:rPr lang="sl-SI" sz="1800" b="1" dirty="0">
                <a:solidFill>
                  <a:srgbClr val="2E2E2E"/>
                </a:solidFill>
                <a:effectLst/>
                <a:latin typeface="Arial" panose="020B0604020202020204" pitchFamily="34" charset="0"/>
                <a:ea typeface="Calibri" panose="020F0502020204030204" pitchFamily="34" charset="0"/>
                <a:cs typeface="Times New Roman" panose="02020603050405020304" pitchFamily="18" charset="0"/>
              </a:rPr>
              <a:t>.SEKCIJA ZA IZOBRAŽEVANJE IN UNIVERZA ZA 3. ŽIVLJENJSKO OBDOBJE </a:t>
            </a:r>
            <a:endParaRPr lang="sl-SI"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sl-SI" sz="1800" dirty="0">
                <a:solidFill>
                  <a:srgbClr val="2E2E2E"/>
                </a:solidFill>
                <a:effectLst/>
                <a:latin typeface="Arial" panose="020B0604020202020204" pitchFamily="34" charset="0"/>
                <a:ea typeface="Calibri" panose="020F0502020204030204" pitchFamily="34" charset="0"/>
                <a:cs typeface="Times New Roman" panose="02020603050405020304" pitchFamily="18" charset="0"/>
              </a:rPr>
              <a:t>Koordinator sekcije: Linda Škerk </a:t>
            </a:r>
            <a:r>
              <a:rPr lang="sl-SI" sz="1800" dirty="0" err="1">
                <a:solidFill>
                  <a:srgbClr val="2E2E2E"/>
                </a:solidFill>
                <a:effectLst/>
                <a:latin typeface="Arial" panose="020B0604020202020204" pitchFamily="34" charset="0"/>
                <a:ea typeface="Calibri" panose="020F0502020204030204" pitchFamily="34" charset="0"/>
                <a:cs typeface="Times New Roman" panose="02020603050405020304" pitchFamily="18" charset="0"/>
              </a:rPr>
              <a:t>Čičigoj</a:t>
            </a:r>
            <a:r>
              <a:rPr lang="sl-SI" sz="1800" dirty="0">
                <a:solidFill>
                  <a:srgbClr val="2E2E2E"/>
                </a:solidFill>
                <a:effectLst/>
                <a:latin typeface="Arial" panose="020B0604020202020204" pitchFamily="34" charset="0"/>
                <a:ea typeface="Calibri" panose="020F0502020204030204" pitchFamily="34" charset="0"/>
                <a:cs typeface="Times New Roman" panose="02020603050405020304" pitchFamily="18" charset="0"/>
              </a:rPr>
              <a:t>        tel.031 321 455   E-pošta: </a:t>
            </a:r>
            <a:r>
              <a:rPr lang="sl-SI" sz="1800" u="sng" dirty="0">
                <a:solidFill>
                  <a:srgbClr val="0563C1"/>
                </a:solidFill>
                <a:effectLst/>
                <a:latin typeface="Arial" panose="020B0604020202020204" pitchFamily="34" charset="0"/>
                <a:ea typeface="Calibri" panose="020F0502020204030204" pitchFamily="34" charset="0"/>
                <a:cs typeface="Times New Roman" panose="02020603050405020304" pitchFamily="18" charset="0"/>
                <a:hlinkClick r:id="rId2"/>
              </a:rPr>
              <a:t>lcicigoj@gmail.com</a:t>
            </a:r>
            <a:r>
              <a:rPr lang="sl-SI" sz="1800" dirty="0">
                <a:solidFill>
                  <a:srgbClr val="2E2E2E"/>
                </a:solidFill>
                <a:effectLst/>
                <a:latin typeface="Arial" panose="020B0604020202020204" pitchFamily="34" charset="0"/>
                <a:ea typeface="Calibri" panose="020F0502020204030204" pitchFamily="34" charset="0"/>
                <a:cs typeface="Times New Roman" panose="02020603050405020304" pitchFamily="18" charset="0"/>
              </a:rPr>
              <a:t>   </a:t>
            </a:r>
            <a:endParaRPr lang="sl-SI"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sl-SI" sz="1800" dirty="0">
                <a:solidFill>
                  <a:srgbClr val="2E2E2E"/>
                </a:solidFill>
                <a:effectLst/>
                <a:latin typeface="Arial" panose="020B0604020202020204" pitchFamily="34" charset="0"/>
                <a:ea typeface="Calibri" panose="020F0502020204030204" pitchFamily="34" charset="0"/>
                <a:cs typeface="Times New Roman" panose="02020603050405020304" pitchFamily="18" charset="0"/>
              </a:rPr>
              <a:t>                                Roman Cvetko               tel. 051 348 432  E-pošta: </a:t>
            </a:r>
            <a:r>
              <a:rPr lang="sl-SI" sz="1800" u="sng" dirty="0">
                <a:solidFill>
                  <a:srgbClr val="0563C1"/>
                </a:solidFill>
                <a:effectLst/>
                <a:latin typeface="Arial" panose="020B0604020202020204" pitchFamily="34" charset="0"/>
                <a:ea typeface="Calibri" panose="020F0502020204030204" pitchFamily="34" charset="0"/>
                <a:cs typeface="Times New Roman" panose="02020603050405020304" pitchFamily="18" charset="0"/>
                <a:hlinkClick r:id="rId3"/>
              </a:rPr>
              <a:t>cvetkorom@gmail.com</a:t>
            </a:r>
            <a:r>
              <a:rPr lang="sl-SI" sz="1800" dirty="0">
                <a:solidFill>
                  <a:srgbClr val="2E2E2E"/>
                </a:solidFill>
                <a:effectLst/>
                <a:latin typeface="Arial" panose="020B0604020202020204" pitchFamily="34" charset="0"/>
                <a:ea typeface="Calibri" panose="020F0502020204030204" pitchFamily="34" charset="0"/>
                <a:cs typeface="Times New Roman" panose="02020603050405020304" pitchFamily="18" charset="0"/>
              </a:rPr>
              <a:t> </a:t>
            </a:r>
            <a:endParaRPr lang="sl-SI"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sl-SI" sz="1800" dirty="0">
                <a:solidFill>
                  <a:srgbClr val="2E2E2E"/>
                </a:solidFill>
                <a:effectLst/>
                <a:latin typeface="Arial" panose="020B0604020202020204" pitchFamily="34" charset="0"/>
                <a:ea typeface="Calibri" panose="020F0502020204030204" pitchFamily="34" charset="0"/>
                <a:cs typeface="Times New Roman" panose="02020603050405020304" pitchFamily="18" charset="0"/>
              </a:rPr>
              <a:t>                                 CDA </a:t>
            </a:r>
            <a:r>
              <a:rPr lang="sl-SI" sz="1800" dirty="0" err="1">
                <a:solidFill>
                  <a:srgbClr val="2E2E2E"/>
                </a:solidFill>
                <a:effectLst/>
                <a:latin typeface="Arial" panose="020B0604020202020204" pitchFamily="34" charset="0"/>
                <a:ea typeface="Calibri" panose="020F0502020204030204" pitchFamily="34" charset="0"/>
                <a:cs typeface="Times New Roman" panose="02020603050405020304" pitchFamily="18" charset="0"/>
              </a:rPr>
              <a:t>tel</a:t>
            </a:r>
            <a:r>
              <a:rPr lang="sl-SI" sz="1800" dirty="0">
                <a:solidFill>
                  <a:srgbClr val="2E2E2E"/>
                </a:solidFill>
                <a:effectLst/>
                <a:latin typeface="Arial" panose="020B0604020202020204" pitchFamily="34" charset="0"/>
                <a:ea typeface="Calibri" panose="020F0502020204030204" pitchFamily="34" charset="0"/>
                <a:cs typeface="Times New Roman" panose="02020603050405020304" pitchFamily="18" charset="0"/>
              </a:rPr>
              <a:t>: 051 288 197    e-pošta: cda@obcina-ankaran.si</a:t>
            </a:r>
            <a:endParaRPr lang="sl-SI"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sl-SI" sz="1800" dirty="0">
                <a:solidFill>
                  <a:srgbClr val="2E2E2E"/>
                </a:solidFill>
                <a:effectLst/>
                <a:latin typeface="Arial" panose="020B0604020202020204" pitchFamily="34" charset="0"/>
                <a:ea typeface="Calibri" panose="020F0502020204030204" pitchFamily="34" charset="0"/>
                <a:cs typeface="Times New Roman" panose="02020603050405020304" pitchFamily="18" charset="0"/>
              </a:rPr>
              <a:t>Tudi v starosti je izobraževanje starejših nujno za njihovo aktivno preživljanje. Nekatere stalne vsebine lahko starejši osvojijo prek programa Univerze za tretje življenjsko obdobje v Centru dnevnih aktivnosti (npr. tečaji tujih jezikov v obdobju oktober-junij), druge pa prek organiziranih krajših oblik poučevanja-(npr. tečaji informacijske pismenosti  kot uporaba pametnega telefona, izobraževanje prek Zoom </a:t>
            </a:r>
            <a:r>
              <a:rPr lang="sl-SI" sz="1800" dirty="0" err="1">
                <a:solidFill>
                  <a:srgbClr val="2E2E2E"/>
                </a:solidFill>
                <a:effectLst/>
                <a:latin typeface="Arial" panose="020B0604020202020204" pitchFamily="34" charset="0"/>
                <a:ea typeface="Calibri" panose="020F0502020204030204" pitchFamily="34" charset="0"/>
                <a:cs typeface="Times New Roman" panose="02020603050405020304" pitchFamily="18" charset="0"/>
              </a:rPr>
              <a:t>tehnologije,uporaba</a:t>
            </a:r>
            <a:r>
              <a:rPr lang="sl-SI" sz="1800" dirty="0">
                <a:solidFill>
                  <a:srgbClr val="2E2E2E"/>
                </a:solidFill>
                <a:effectLst/>
                <a:latin typeface="Arial" panose="020B0604020202020204" pitchFamily="34" charset="0"/>
                <a:ea typeface="Calibri" panose="020F0502020204030204" pitchFamily="34" charset="0"/>
                <a:cs typeface="Times New Roman" panose="02020603050405020304" pitchFamily="18" charset="0"/>
              </a:rPr>
              <a:t> aplikacije </a:t>
            </a:r>
            <a:r>
              <a:rPr lang="sl-SI" sz="1800" dirty="0" err="1">
                <a:solidFill>
                  <a:srgbClr val="2E2E2E"/>
                </a:solidFill>
                <a:effectLst/>
                <a:latin typeface="Arial" panose="020B0604020202020204" pitchFamily="34" charset="0"/>
                <a:ea typeface="Calibri" panose="020F0502020204030204" pitchFamily="34" charset="0"/>
                <a:cs typeface="Times New Roman" panose="02020603050405020304" pitchFamily="18" charset="0"/>
              </a:rPr>
              <a:t>zVEM</a:t>
            </a:r>
            <a:r>
              <a:rPr lang="sl-SI" sz="1800" dirty="0">
                <a:solidFill>
                  <a:srgbClr val="2E2E2E"/>
                </a:solidFill>
                <a:effectLst/>
                <a:latin typeface="Arial" panose="020B0604020202020204" pitchFamily="34" charset="0"/>
                <a:ea typeface="Calibri" panose="020F0502020204030204" pitchFamily="34" charset="0"/>
                <a:cs typeface="Times New Roman" panose="02020603050405020304" pitchFamily="18" charset="0"/>
              </a:rPr>
              <a:t>, </a:t>
            </a:r>
            <a:r>
              <a:rPr lang="sl-SI" sz="1800" dirty="0" err="1">
                <a:solidFill>
                  <a:srgbClr val="2E2E2E"/>
                </a:solidFill>
                <a:effectLst/>
                <a:latin typeface="Arial" panose="020B0604020202020204" pitchFamily="34" charset="0"/>
                <a:ea typeface="Calibri" panose="020F0502020204030204" pitchFamily="34" charset="0"/>
                <a:cs typeface="Times New Roman" panose="02020603050405020304" pitchFamily="18" charset="0"/>
              </a:rPr>
              <a:t>itd</a:t>
            </a:r>
            <a:r>
              <a:rPr lang="sl-SI" sz="1800" dirty="0">
                <a:solidFill>
                  <a:srgbClr val="2E2E2E"/>
                </a:solidFill>
                <a:effectLst/>
                <a:latin typeface="Arial" panose="020B060402020202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sl-SI" dirty="0">
                <a:solidFill>
                  <a:srgbClr val="2E2E2E"/>
                </a:solidFill>
                <a:latin typeface="Arial" panose="020B0604020202020204" pitchFamily="34" charset="0"/>
                <a:ea typeface="Calibri" panose="020F0502020204030204" pitchFamily="34" charset="0"/>
                <a:cs typeface="Times New Roman" panose="02020603050405020304" pitchFamily="18" charset="0"/>
              </a:rPr>
              <a:t>Ta sekcija bo organizirala zanimiva predavanja iz zdravstvenega področja, socialne oskrbe in paliativne oskrbe z izvajalci kot ( NIJZ, Društvo Hospic, Društvo za osteoporozo, Društvo „Primorske spominčice, Društvo </a:t>
            </a:r>
            <a:r>
              <a:rPr lang="sl-SI" dirty="0" err="1">
                <a:solidFill>
                  <a:srgbClr val="2E2E2E"/>
                </a:solidFill>
                <a:latin typeface="Arial" panose="020B0604020202020204" pitchFamily="34" charset="0"/>
                <a:ea typeface="Calibri" panose="020F0502020204030204" pitchFamily="34" charset="0"/>
                <a:cs typeface="Times New Roman" panose="02020603050405020304" pitchFamily="18" charset="0"/>
              </a:rPr>
              <a:t>koronalnih</a:t>
            </a:r>
            <a:r>
              <a:rPr lang="sl-SI" dirty="0">
                <a:solidFill>
                  <a:srgbClr val="2E2E2E"/>
                </a:solidFill>
                <a:latin typeface="Arial" panose="020B0604020202020204" pitchFamily="34" charset="0"/>
                <a:ea typeface="Calibri" panose="020F0502020204030204" pitchFamily="34" charset="0"/>
                <a:cs typeface="Times New Roman" panose="02020603050405020304" pitchFamily="18" charset="0"/>
              </a:rPr>
              <a:t> bolnikov, Društvo za sladkorne bolnike, itd.).</a:t>
            </a:r>
          </a:p>
          <a:p>
            <a:pPr>
              <a:lnSpc>
                <a:spcPct val="107000"/>
              </a:lnSpc>
              <a:spcAft>
                <a:spcPts val="800"/>
              </a:spcAft>
            </a:pPr>
            <a:r>
              <a:rPr lang="sl-SI" dirty="0">
                <a:solidFill>
                  <a:srgbClr val="2E2E2E"/>
                </a:solidFill>
                <a:latin typeface="Arial" panose="020B0604020202020204" pitchFamily="34" charset="0"/>
                <a:ea typeface="Calibri" panose="020F0502020204030204" pitchFamily="34" charset="0"/>
                <a:cs typeface="Times New Roman" panose="02020603050405020304" pitchFamily="18" charset="0"/>
              </a:rPr>
              <a:t>Priključili bomo tudi koristna predavanja naših strokovno usposobljenih članov za ostala sorodna področja, kot je na primer farmacija, (predavanja L. </a:t>
            </a:r>
            <a:r>
              <a:rPr lang="sl-SI" dirty="0" err="1">
                <a:solidFill>
                  <a:srgbClr val="2E2E2E"/>
                </a:solidFill>
                <a:latin typeface="Arial" panose="020B0604020202020204" pitchFamily="34" charset="0"/>
                <a:ea typeface="Calibri" panose="020F0502020204030204" pitchFamily="34" charset="0"/>
                <a:cs typeface="Times New Roman" panose="02020603050405020304" pitchFamily="18" charset="0"/>
              </a:rPr>
              <a:t>Čičigoj</a:t>
            </a:r>
            <a:r>
              <a:rPr lang="sl-SI" dirty="0">
                <a:solidFill>
                  <a:srgbClr val="2E2E2E"/>
                </a:solidFill>
                <a:latin typeface="Arial" panose="020B0604020202020204" pitchFamily="34" charset="0"/>
                <a:ea typeface="Calibri" panose="020F0502020204030204" pitchFamily="34" charset="0"/>
                <a:cs typeface="Times New Roman" panose="02020603050405020304" pitchFamily="18" charset="0"/>
              </a:rPr>
              <a:t>, mag. farmacije, </a:t>
            </a:r>
            <a:r>
              <a:rPr lang="sl-SI" dirty="0" err="1">
                <a:solidFill>
                  <a:srgbClr val="2E2E2E"/>
                </a:solidFill>
                <a:latin typeface="Arial" panose="020B0604020202020204" pitchFamily="34" charset="0"/>
                <a:ea typeface="Calibri" panose="020F0502020204030204" pitchFamily="34" charset="0"/>
                <a:cs typeface="Times New Roman" panose="02020603050405020304" pitchFamily="18" charset="0"/>
              </a:rPr>
              <a:t>itd</a:t>
            </a:r>
            <a:r>
              <a:rPr lang="sl-SI" dirty="0">
                <a:solidFill>
                  <a:srgbClr val="2E2E2E"/>
                </a:solidFill>
                <a:latin typeface="Arial" panose="020B0604020202020204" pitchFamily="34" charset="0"/>
                <a:ea typeface="Calibri" panose="020F0502020204030204" pitchFamily="34" charset="0"/>
                <a:cs typeface="Times New Roman" panose="02020603050405020304" pitchFamily="18" charset="0"/>
              </a:rPr>
              <a:t>)</a:t>
            </a:r>
          </a:p>
          <a:p>
            <a:pPr>
              <a:lnSpc>
                <a:spcPct val="107000"/>
              </a:lnSpc>
              <a:spcAft>
                <a:spcPts val="800"/>
              </a:spcAft>
            </a:pPr>
            <a:endParaRPr lang="sl-SI"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8892766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ljeZBesedilom 2">
            <a:extLst>
              <a:ext uri="{FF2B5EF4-FFF2-40B4-BE49-F238E27FC236}">
                <a16:creationId xmlns:a16="http://schemas.microsoft.com/office/drawing/2014/main" id="{F6CCD029-1D00-5453-3BFB-6B031AC9BF0D}"/>
              </a:ext>
            </a:extLst>
          </p:cNvPr>
          <p:cNvSpPr txBox="1"/>
          <p:nvPr/>
        </p:nvSpPr>
        <p:spPr>
          <a:xfrm>
            <a:off x="457200" y="855406"/>
            <a:ext cx="11208774" cy="2562305"/>
          </a:xfrm>
          <a:prstGeom prst="rect">
            <a:avLst/>
          </a:prstGeom>
          <a:noFill/>
        </p:spPr>
        <p:txBody>
          <a:bodyPr wrap="square">
            <a:spAutoFit/>
          </a:bodyPr>
          <a:lstStyle/>
          <a:p>
            <a:pPr>
              <a:lnSpc>
                <a:spcPct val="107000"/>
              </a:lnSpc>
              <a:spcAft>
                <a:spcPts val="800"/>
              </a:spcAft>
            </a:pPr>
            <a:r>
              <a:rPr lang="sl-SI" b="1" dirty="0">
                <a:solidFill>
                  <a:srgbClr val="000000"/>
                </a:solidFill>
                <a:latin typeface="Arial" panose="020B0604020202020204" pitchFamily="34" charset="0"/>
                <a:ea typeface="Calibri" panose="020F0502020204030204" pitchFamily="34" charset="0"/>
                <a:cs typeface="Times New Roman" panose="02020603050405020304" pitchFamily="18" charset="0"/>
              </a:rPr>
              <a:t>5</a:t>
            </a:r>
            <a:r>
              <a:rPr lang="sl-SI" sz="1800" b="1"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.SEKCIJA ZA UČENJE ROČNIH DEL</a:t>
            </a:r>
            <a:endParaRPr lang="sl-SI"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sl-SI" sz="1800" dirty="0">
                <a:solidFill>
                  <a:srgbClr val="2E2E2E"/>
                </a:solidFill>
                <a:effectLst/>
                <a:latin typeface="Arial" panose="020B0604020202020204" pitchFamily="34" charset="0"/>
                <a:ea typeface="Calibri" panose="020F0502020204030204" pitchFamily="34" charset="0"/>
                <a:cs typeface="Times New Roman" panose="02020603050405020304" pitchFamily="18" charset="0"/>
              </a:rPr>
              <a:t>Koordinator sekcije:  Darinka Volk  ?     tel.            E-pošta:</a:t>
            </a:r>
            <a:endParaRPr lang="sl-SI"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sl-SI" sz="1800" dirty="0">
                <a:solidFill>
                  <a:srgbClr val="2E2E2E"/>
                </a:solidFill>
                <a:effectLst/>
                <a:latin typeface="Arial" panose="020B0604020202020204" pitchFamily="34" charset="0"/>
                <a:ea typeface="Calibri" panose="020F0502020204030204" pitchFamily="34" charset="0"/>
                <a:cs typeface="Times New Roman" panose="02020603050405020304" pitchFamily="18" charset="0"/>
              </a:rPr>
              <a:t>                                 CDA </a:t>
            </a:r>
            <a:r>
              <a:rPr lang="sl-SI" sz="1800" dirty="0" err="1">
                <a:solidFill>
                  <a:srgbClr val="2E2E2E"/>
                </a:solidFill>
                <a:effectLst/>
                <a:latin typeface="Arial" panose="020B0604020202020204" pitchFamily="34" charset="0"/>
                <a:ea typeface="Calibri" panose="020F0502020204030204" pitchFamily="34" charset="0"/>
                <a:cs typeface="Times New Roman" panose="02020603050405020304" pitchFamily="18" charset="0"/>
              </a:rPr>
              <a:t>tel</a:t>
            </a:r>
            <a:r>
              <a:rPr lang="sl-SI" sz="1800" dirty="0">
                <a:solidFill>
                  <a:srgbClr val="2E2E2E"/>
                </a:solidFill>
                <a:effectLst/>
                <a:latin typeface="Arial" panose="020B0604020202020204" pitchFamily="34" charset="0"/>
                <a:ea typeface="Calibri" panose="020F0502020204030204" pitchFamily="34" charset="0"/>
                <a:cs typeface="Times New Roman" panose="02020603050405020304" pitchFamily="18" charset="0"/>
              </a:rPr>
              <a:t>: 051 288 1978             E-pošta: </a:t>
            </a:r>
            <a:r>
              <a:rPr lang="sl-SI" sz="1800" u="sng" dirty="0">
                <a:solidFill>
                  <a:srgbClr val="0563C1"/>
                </a:solidFill>
                <a:effectLst/>
                <a:latin typeface="Arial" panose="020B0604020202020204" pitchFamily="34" charset="0"/>
                <a:ea typeface="Calibri" panose="020F0502020204030204" pitchFamily="34" charset="0"/>
                <a:cs typeface="Times New Roman" panose="02020603050405020304" pitchFamily="18" charset="0"/>
                <a:hlinkClick r:id="rId2"/>
              </a:rPr>
              <a:t>cda@obcina-ankaran.si</a:t>
            </a:r>
            <a:endParaRPr lang="sl-SI"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sl-SI" sz="1800" dirty="0">
              <a:solidFill>
                <a:srgbClr val="2E2E2E"/>
              </a:solidFill>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800"/>
              </a:spcAft>
            </a:pPr>
            <a:r>
              <a:rPr lang="sl-SI" sz="1800" dirty="0">
                <a:solidFill>
                  <a:srgbClr val="2E2E2E"/>
                </a:solidFill>
                <a:effectLst/>
                <a:latin typeface="Arial" panose="020B0604020202020204" pitchFamily="34" charset="0"/>
                <a:ea typeface="Calibri" panose="020F0502020204030204" pitchFamily="34" charset="0"/>
                <a:cs typeface="Times New Roman" panose="02020603050405020304" pitchFamily="18" charset="0"/>
              </a:rPr>
              <a:t>Veliko spretnosti premorejo starejši tudi v ročnih delih, ki jih ohranjajo s prenosom svojih znanj na mlajše generacije : domača obrt, kuhanje in aranžiranje, zeliščni krožek in cvetlični vrt, so zgolj nekatere, ki jih naši člani lahko dopolnjujejo vse leto.</a:t>
            </a:r>
            <a:endParaRPr lang="sl-SI"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7832799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ljeZBesedilom 2">
            <a:extLst>
              <a:ext uri="{FF2B5EF4-FFF2-40B4-BE49-F238E27FC236}">
                <a16:creationId xmlns:a16="http://schemas.microsoft.com/office/drawing/2014/main" id="{132A7016-D62C-78B6-BD40-12C8EAA9BE48}"/>
              </a:ext>
            </a:extLst>
          </p:cNvPr>
          <p:cNvSpPr txBox="1"/>
          <p:nvPr/>
        </p:nvSpPr>
        <p:spPr>
          <a:xfrm>
            <a:off x="280219" y="1069258"/>
            <a:ext cx="11747091" cy="6680868"/>
          </a:xfrm>
          <a:prstGeom prst="rect">
            <a:avLst/>
          </a:prstGeom>
          <a:noFill/>
        </p:spPr>
        <p:txBody>
          <a:bodyPr wrap="square">
            <a:spAutoFit/>
          </a:bodyPr>
          <a:lstStyle/>
          <a:p>
            <a:pPr>
              <a:lnSpc>
                <a:spcPct val="107000"/>
              </a:lnSpc>
              <a:spcAft>
                <a:spcPts val="800"/>
              </a:spcAft>
            </a:pPr>
            <a:r>
              <a:rPr lang="sl-SI" sz="1800" b="1" dirty="0">
                <a:solidFill>
                  <a:srgbClr val="2E2E2E"/>
                </a:solidFill>
                <a:effectLst/>
                <a:latin typeface="Arial" panose="020B0604020202020204" pitchFamily="34" charset="0"/>
                <a:ea typeface="Calibri" panose="020F0502020204030204" pitchFamily="34" charset="0"/>
                <a:cs typeface="Times New Roman" panose="02020603050405020304" pitchFamily="18" charset="0"/>
              </a:rPr>
              <a:t>6.ODBOR ZA DRUŽABNA SREČANJA IN STROKOVNE EKSKURZIJE </a:t>
            </a:r>
            <a:endParaRPr lang="sl-SI"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sl-SI" sz="1800" dirty="0">
                <a:solidFill>
                  <a:srgbClr val="2E2E2E"/>
                </a:solidFill>
                <a:effectLst/>
                <a:latin typeface="Arial" panose="020B0604020202020204" pitchFamily="34" charset="0"/>
                <a:ea typeface="Calibri" panose="020F0502020204030204" pitchFamily="34" charset="0"/>
                <a:cs typeface="Times New Roman" panose="02020603050405020304" pitchFamily="18" charset="0"/>
              </a:rPr>
              <a:t>Vodja odbora: Drago </a:t>
            </a:r>
            <a:r>
              <a:rPr lang="sl-SI" sz="1800" dirty="0" err="1">
                <a:solidFill>
                  <a:srgbClr val="2E2E2E"/>
                </a:solidFill>
                <a:effectLst/>
                <a:latin typeface="Arial" panose="020B0604020202020204" pitchFamily="34" charset="0"/>
                <a:ea typeface="Calibri" panose="020F0502020204030204" pitchFamily="34" charset="0"/>
                <a:cs typeface="Times New Roman" panose="02020603050405020304" pitchFamily="18" charset="0"/>
              </a:rPr>
              <a:t>Božac</a:t>
            </a:r>
            <a:r>
              <a:rPr lang="sl-SI" sz="1800" dirty="0">
                <a:solidFill>
                  <a:srgbClr val="2E2E2E"/>
                </a:solidFill>
                <a:effectLst/>
                <a:latin typeface="Arial" panose="020B0604020202020204" pitchFamily="34" charset="0"/>
                <a:ea typeface="Calibri" panose="020F0502020204030204" pitchFamily="34" charset="0"/>
                <a:cs typeface="Times New Roman" panose="02020603050405020304" pitchFamily="18" charset="0"/>
              </a:rPr>
              <a:t>    tel. 041 979 021     E-pošta: </a:t>
            </a:r>
            <a:r>
              <a:rPr lang="sl-SI" sz="1800" u="sng" dirty="0">
                <a:solidFill>
                  <a:srgbClr val="0563C1"/>
                </a:solidFill>
                <a:effectLst/>
                <a:latin typeface="Arial" panose="020B0604020202020204" pitchFamily="34" charset="0"/>
                <a:ea typeface="Calibri" panose="020F0502020204030204" pitchFamily="34" charset="0"/>
                <a:cs typeface="Times New Roman" panose="02020603050405020304" pitchFamily="18" charset="0"/>
                <a:hlinkClick r:id="rId2"/>
              </a:rPr>
              <a:t>drago.bozac@gmail.com</a:t>
            </a:r>
            <a:endParaRPr lang="sl-SI"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sl-SI" sz="1800" dirty="0">
                <a:solidFill>
                  <a:srgbClr val="2E2E2E"/>
                </a:solidFill>
                <a:effectLst/>
                <a:latin typeface="Arial" panose="020B0604020202020204" pitchFamily="34" charset="0"/>
                <a:ea typeface="Calibri" panose="020F0502020204030204" pitchFamily="34" charset="0"/>
                <a:cs typeface="Times New Roman" panose="02020603050405020304" pitchFamily="18" charset="0"/>
              </a:rPr>
              <a:t>                        Viljem Pucer   tel.  051 258 666      E-pošta: </a:t>
            </a:r>
            <a:r>
              <a:rPr lang="sl-SI" sz="1800" u="sng" dirty="0">
                <a:solidFill>
                  <a:srgbClr val="0563C1"/>
                </a:solidFill>
                <a:effectLst/>
                <a:latin typeface="Arial" panose="020B0604020202020204" pitchFamily="34" charset="0"/>
                <a:ea typeface="Calibri" panose="020F0502020204030204" pitchFamily="34" charset="0"/>
                <a:cs typeface="Times New Roman" panose="02020603050405020304" pitchFamily="18" charset="0"/>
                <a:hlinkClick r:id="rId3"/>
              </a:rPr>
              <a:t>vilipucer@gmail.com</a:t>
            </a:r>
            <a:r>
              <a:rPr lang="sl-SI" sz="1800" dirty="0">
                <a:solidFill>
                  <a:srgbClr val="2E2E2E"/>
                </a:solidFill>
                <a:effectLst/>
                <a:latin typeface="Arial" panose="020B0604020202020204" pitchFamily="34" charset="0"/>
                <a:ea typeface="Calibri" panose="020F0502020204030204" pitchFamily="34" charset="0"/>
                <a:cs typeface="Times New Roman" panose="02020603050405020304" pitchFamily="18" charset="0"/>
              </a:rPr>
              <a:t>  </a:t>
            </a:r>
            <a:endParaRPr lang="sl-SI"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sl-SI" sz="1800" dirty="0">
                <a:solidFill>
                  <a:srgbClr val="2E2E2E"/>
                </a:solidFill>
                <a:effectLst/>
                <a:latin typeface="Arial" panose="020B0604020202020204" pitchFamily="34" charset="0"/>
                <a:ea typeface="Calibri" panose="020F0502020204030204" pitchFamily="34" charset="0"/>
                <a:cs typeface="Times New Roman" panose="02020603050405020304" pitchFamily="18" charset="0"/>
              </a:rPr>
              <a:t>                                 CDA </a:t>
            </a:r>
            <a:r>
              <a:rPr lang="sl-SI" sz="1800" dirty="0" err="1">
                <a:solidFill>
                  <a:srgbClr val="2E2E2E"/>
                </a:solidFill>
                <a:effectLst/>
                <a:latin typeface="Arial" panose="020B0604020202020204" pitchFamily="34" charset="0"/>
                <a:ea typeface="Calibri" panose="020F0502020204030204" pitchFamily="34" charset="0"/>
                <a:cs typeface="Times New Roman" panose="02020603050405020304" pitchFamily="18" charset="0"/>
              </a:rPr>
              <a:t>tel</a:t>
            </a:r>
            <a:r>
              <a:rPr lang="sl-SI" sz="1800" dirty="0">
                <a:solidFill>
                  <a:srgbClr val="2E2E2E"/>
                </a:solidFill>
                <a:effectLst/>
                <a:latin typeface="Arial" panose="020B0604020202020204" pitchFamily="34" charset="0"/>
                <a:ea typeface="Calibri" panose="020F0502020204030204" pitchFamily="34" charset="0"/>
                <a:cs typeface="Times New Roman" panose="02020603050405020304" pitchFamily="18" charset="0"/>
              </a:rPr>
              <a:t>: 051 288 197    e-pošta: cda@obcina-ankaran.si</a:t>
            </a:r>
            <a:endParaRPr lang="sl-SI"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sl-SI" sz="1800" dirty="0">
                <a:solidFill>
                  <a:srgbClr val="2E2E2E"/>
                </a:solidFill>
                <a:effectLst/>
                <a:latin typeface="Arial" panose="020B0604020202020204" pitchFamily="34" charset="0"/>
                <a:ea typeface="Calibri" panose="020F0502020204030204" pitchFamily="34" charset="0"/>
                <a:cs typeface="Times New Roman" panose="02020603050405020304" pitchFamily="18" charset="0"/>
              </a:rPr>
              <a:t> </a:t>
            </a:r>
            <a:endParaRPr lang="sl-SI"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sl-SI" sz="1800" b="1" dirty="0">
                <a:solidFill>
                  <a:srgbClr val="2E2E2E"/>
                </a:solidFill>
                <a:effectLst/>
                <a:latin typeface="Arial" panose="020B0604020202020204" pitchFamily="34" charset="0"/>
                <a:ea typeface="Calibri" panose="020F0502020204030204" pitchFamily="34" charset="0"/>
                <a:cs typeface="Times New Roman" panose="02020603050405020304" pitchFamily="18" charset="0"/>
              </a:rPr>
              <a:t>Sekcija pripravlja v sodelovanju z OA </a:t>
            </a:r>
            <a:r>
              <a:rPr lang="sl-SI" b="1" dirty="0">
                <a:solidFill>
                  <a:srgbClr val="2E2E2E"/>
                </a:solidFill>
                <a:effectLst/>
                <a:latin typeface="Arial" panose="020B0604020202020204" pitchFamily="34" charset="0"/>
                <a:ea typeface="Calibri" panose="020F0502020204030204" pitchFamily="34" charset="0"/>
                <a:cs typeface="Times New Roman" panose="02020603050405020304" pitchFamily="18" charset="0"/>
              </a:rPr>
              <a:t>v</a:t>
            </a:r>
            <a:r>
              <a:rPr lang="sl-SI" sz="1800" b="1" dirty="0"/>
              <a:t>sakodnevno druženje starejših v Centru dnevnih aktivnosti</a:t>
            </a:r>
            <a:r>
              <a:rPr lang="sl-SI" sz="1800" dirty="0"/>
              <a:t> :igranje šaha , kart, pikada, ročna dela, rojstnodnevno praznovanje članov, branje dnevnega časopisja, </a:t>
            </a:r>
            <a:r>
              <a:rPr lang="sl-SI" sz="1800" dirty="0" err="1"/>
              <a:t>itd</a:t>
            </a:r>
            <a:r>
              <a:rPr lang="sl-SI" sz="1800" dirty="0"/>
              <a:t>).</a:t>
            </a:r>
          </a:p>
          <a:p>
            <a:pPr>
              <a:lnSpc>
                <a:spcPct val="107000"/>
              </a:lnSpc>
              <a:spcAft>
                <a:spcPts val="800"/>
              </a:spcAft>
            </a:pPr>
            <a:r>
              <a:rPr lang="sl-SI" sz="1800" b="1" dirty="0">
                <a:solidFill>
                  <a:srgbClr val="2E2E2E"/>
                </a:solidFill>
                <a:effectLst/>
                <a:latin typeface="Arial" panose="020B0604020202020204" pitchFamily="34" charset="0"/>
                <a:ea typeface="Calibri" panose="020F0502020204030204" pitchFamily="34" charset="0"/>
                <a:cs typeface="Times New Roman" panose="02020603050405020304" pitchFamily="18" charset="0"/>
              </a:rPr>
              <a:t> Na družabnih srečanjih </a:t>
            </a:r>
            <a:r>
              <a:rPr lang="sl-SI" sz="1800" dirty="0">
                <a:solidFill>
                  <a:srgbClr val="2E2E2E"/>
                </a:solidFill>
                <a:effectLst/>
                <a:latin typeface="Arial" panose="020B0604020202020204" pitchFamily="34" charset="0"/>
                <a:ea typeface="Calibri" panose="020F0502020204030204" pitchFamily="34" charset="0"/>
                <a:cs typeface="Times New Roman" panose="02020603050405020304" pitchFamily="18" charset="0"/>
              </a:rPr>
              <a:t>obeležujemo srečanja starejših na Materinski dan, Pustovanje, Svetovni dan starejših, Spomladanski piknik na S. Katarini :“Ankarančani- spoznajmo se“, Martinovanje, Prednovoletno srečanje, Obisk prostovoljk/prostovoljcev pri starejših, ki živijo sami z županom. </a:t>
            </a:r>
          </a:p>
          <a:p>
            <a:pPr>
              <a:lnSpc>
                <a:spcPct val="107000"/>
              </a:lnSpc>
              <a:spcAft>
                <a:spcPts val="800"/>
              </a:spcAft>
            </a:pPr>
            <a:r>
              <a:rPr lang="sl-SI" sz="2000" b="1" dirty="0">
                <a:effectLst/>
                <a:latin typeface="Calibri" panose="020F0502020204030204" pitchFamily="34" charset="0"/>
                <a:ea typeface="Calibri" panose="020F0502020204030204" pitchFamily="34" charset="0"/>
                <a:cs typeface="Times New Roman" panose="02020603050405020304" pitchFamily="18" charset="0"/>
              </a:rPr>
              <a:t>Strokovne ekskurzije starejših in izlete </a:t>
            </a:r>
            <a:r>
              <a:rPr lang="sl-SI" sz="2000" dirty="0">
                <a:effectLst/>
                <a:latin typeface="Calibri" panose="020F0502020204030204" pitchFamily="34" charset="0"/>
                <a:ea typeface="Calibri" panose="020F0502020204030204" pitchFamily="34" charset="0"/>
                <a:cs typeface="Times New Roman" panose="02020603050405020304" pitchFamily="18" charset="0"/>
              </a:rPr>
              <a:t>bomo organizirali z namenom, da bolje spoznamo naše kraje in ljudi.  </a:t>
            </a:r>
          </a:p>
          <a:p>
            <a:r>
              <a:rPr lang="sl-SI" dirty="0"/>
              <a:t>V letu 2023 načrtujemo 4-6 strokovnih ekskurzij v letu 2023, ki jih bomo izbrali iz liste predlaganih destinacij(Strokovne ekskurzije po mesecih).</a:t>
            </a:r>
          </a:p>
          <a:p>
            <a:endParaRPr lang="sl-SI" dirty="0"/>
          </a:p>
          <a:p>
            <a:r>
              <a:rPr lang="sl-SI" b="1" dirty="0"/>
              <a:t>Udeležili se bomo ZDUS prireditev</a:t>
            </a:r>
            <a:r>
              <a:rPr lang="sl-SI" dirty="0"/>
              <a:t>: </a:t>
            </a:r>
            <a:r>
              <a:rPr lang="sl-SI" dirty="0" err="1"/>
              <a:t>Dnevov</a:t>
            </a:r>
            <a:r>
              <a:rPr lang="sl-SI" dirty="0"/>
              <a:t> medgeneracijskega sožitja (24-25.5.),Festivala za tretje življenjsko obdobje v Ljubljani, Udeležili srečanja upokojencev Severne in Južne Primorske in  oktobru organizirali aktivnosti v TEDNU STAREJŠIH OBČANOV. </a:t>
            </a:r>
          </a:p>
          <a:p>
            <a:endParaRPr lang="sl-SI"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sl-SI" sz="2400" dirty="0">
                <a:effectLst/>
                <a:latin typeface="Calibri" panose="020F0502020204030204" pitchFamily="34" charset="0"/>
                <a:ea typeface="Calibri" panose="020F0502020204030204" pitchFamily="34" charset="0"/>
                <a:cs typeface="Times New Roman" panose="02020603050405020304" pitchFamily="18" charset="0"/>
              </a:rPr>
              <a:t> </a:t>
            </a:r>
          </a:p>
        </p:txBody>
      </p:sp>
    </p:spTree>
    <p:extLst>
      <p:ext uri="{BB962C8B-B14F-4D97-AF65-F5344CB8AC3E}">
        <p14:creationId xmlns:p14="http://schemas.microsoft.com/office/powerpoint/2010/main" val="282759956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Slika 10">
            <a:extLst>
              <a:ext uri="{FF2B5EF4-FFF2-40B4-BE49-F238E27FC236}">
                <a16:creationId xmlns:a16="http://schemas.microsoft.com/office/drawing/2014/main" id="{D2094FAA-C1C9-8A0A-3EA3-E1F62AAAED29}"/>
              </a:ext>
            </a:extLst>
          </p:cNvPr>
          <p:cNvPicPr>
            <a:picLocks noChangeAspect="1"/>
          </p:cNvPicPr>
          <p:nvPr/>
        </p:nvPicPr>
        <p:blipFill>
          <a:blip r:embed="rId2"/>
          <a:stretch>
            <a:fillRect/>
          </a:stretch>
        </p:blipFill>
        <p:spPr>
          <a:xfrm>
            <a:off x="6096000" y="1381776"/>
            <a:ext cx="4839375" cy="4182059"/>
          </a:xfrm>
          <a:prstGeom prst="rect">
            <a:avLst/>
          </a:prstGeom>
        </p:spPr>
      </p:pic>
      <p:pic>
        <p:nvPicPr>
          <p:cNvPr id="13" name="Slika 12">
            <a:extLst>
              <a:ext uri="{FF2B5EF4-FFF2-40B4-BE49-F238E27FC236}">
                <a16:creationId xmlns:a16="http://schemas.microsoft.com/office/drawing/2014/main" id="{AE03D3B4-B294-92EA-07DE-F0A77BFB767C}"/>
              </a:ext>
            </a:extLst>
          </p:cNvPr>
          <p:cNvPicPr>
            <a:picLocks noChangeAspect="1"/>
          </p:cNvPicPr>
          <p:nvPr/>
        </p:nvPicPr>
        <p:blipFill>
          <a:blip r:embed="rId3"/>
          <a:stretch>
            <a:fillRect/>
          </a:stretch>
        </p:blipFill>
        <p:spPr>
          <a:xfrm>
            <a:off x="760746" y="1381776"/>
            <a:ext cx="4837427" cy="4905696"/>
          </a:xfrm>
          <a:prstGeom prst="rect">
            <a:avLst/>
          </a:prstGeom>
        </p:spPr>
      </p:pic>
      <p:sp>
        <p:nvSpPr>
          <p:cNvPr id="14" name="Naslov 1">
            <a:extLst>
              <a:ext uri="{FF2B5EF4-FFF2-40B4-BE49-F238E27FC236}">
                <a16:creationId xmlns:a16="http://schemas.microsoft.com/office/drawing/2014/main" id="{B89F5A40-7489-551D-C39A-D11B4EC58984}"/>
              </a:ext>
            </a:extLst>
          </p:cNvPr>
          <p:cNvSpPr>
            <a:spLocks noGrp="1"/>
          </p:cNvSpPr>
          <p:nvPr>
            <p:ph type="title"/>
          </p:nvPr>
        </p:nvSpPr>
        <p:spPr>
          <a:xfrm>
            <a:off x="915654" y="250825"/>
            <a:ext cx="10515600" cy="1325563"/>
          </a:xfrm>
        </p:spPr>
        <p:txBody>
          <a:bodyPr/>
          <a:lstStyle/>
          <a:p>
            <a:r>
              <a:rPr lang="sl-SI" dirty="0"/>
              <a:t>STROKOVNE EKSKURZIJE PO MESECIH</a:t>
            </a:r>
          </a:p>
        </p:txBody>
      </p:sp>
    </p:spTree>
    <p:extLst>
      <p:ext uri="{BB962C8B-B14F-4D97-AF65-F5344CB8AC3E}">
        <p14:creationId xmlns:p14="http://schemas.microsoft.com/office/powerpoint/2010/main" val="116256380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2EF8976F-B0D9-41FE-AD7E-055AF51CFB69}"/>
              </a:ext>
            </a:extLst>
          </p:cNvPr>
          <p:cNvSpPr>
            <a:spLocks noGrp="1"/>
          </p:cNvSpPr>
          <p:nvPr>
            <p:ph type="title"/>
          </p:nvPr>
        </p:nvSpPr>
        <p:spPr/>
        <p:txBody>
          <a:bodyPr/>
          <a:lstStyle/>
          <a:p>
            <a:r>
              <a:rPr lang="sl-SI" dirty="0"/>
              <a:t>SODELOVANJE V LOKALNI SKUPNOSTI</a:t>
            </a:r>
          </a:p>
        </p:txBody>
      </p:sp>
      <p:sp>
        <p:nvSpPr>
          <p:cNvPr id="3" name="Označba mesta vsebine 2">
            <a:extLst>
              <a:ext uri="{FF2B5EF4-FFF2-40B4-BE49-F238E27FC236}">
                <a16:creationId xmlns:a16="http://schemas.microsoft.com/office/drawing/2014/main" id="{1CF6C861-8586-41BE-A960-9FD5BB9BCAF0}"/>
              </a:ext>
            </a:extLst>
          </p:cNvPr>
          <p:cNvSpPr>
            <a:spLocks noGrp="1"/>
          </p:cNvSpPr>
          <p:nvPr>
            <p:ph idx="1"/>
          </p:nvPr>
        </p:nvSpPr>
        <p:spPr/>
        <p:txBody>
          <a:bodyPr/>
          <a:lstStyle/>
          <a:p>
            <a:endParaRPr lang="sl-SI" dirty="0"/>
          </a:p>
          <a:p>
            <a:r>
              <a:rPr lang="sl-SI" dirty="0"/>
              <a:t>Sodelovanje z ostalimi nevladnimi organizacijami in društvi v Občini: Rdeči križ, Karitas, Društvom Primorske spominčice, Društvom Hospic, Društvom za osteoporozo, Društvom invalidov, itd.</a:t>
            </a:r>
          </a:p>
          <a:p>
            <a:pPr marL="0" indent="0">
              <a:buNone/>
            </a:pPr>
            <a:endParaRPr lang="sl-SI" dirty="0"/>
          </a:p>
        </p:txBody>
      </p:sp>
    </p:spTree>
    <p:extLst>
      <p:ext uri="{BB962C8B-B14F-4D97-AF65-F5344CB8AC3E}">
        <p14:creationId xmlns:p14="http://schemas.microsoft.com/office/powerpoint/2010/main" val="114632609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E34EF4B4-613A-E470-B06D-D3269544F6BB}"/>
              </a:ext>
            </a:extLst>
          </p:cNvPr>
          <p:cNvSpPr>
            <a:spLocks noGrp="1"/>
          </p:cNvSpPr>
          <p:nvPr>
            <p:ph type="ctrTitle"/>
          </p:nvPr>
        </p:nvSpPr>
        <p:spPr/>
        <p:txBody>
          <a:bodyPr>
            <a:normAutofit fontScale="90000"/>
          </a:bodyPr>
          <a:lstStyle/>
          <a:p>
            <a:br>
              <a:rPr lang="sl-SI" dirty="0">
                <a:solidFill>
                  <a:srgbClr val="FF0000"/>
                </a:solidFill>
              </a:rPr>
            </a:br>
            <a:br>
              <a:rPr lang="sl-SI" dirty="0">
                <a:solidFill>
                  <a:srgbClr val="FF0000"/>
                </a:solidFill>
              </a:rPr>
            </a:br>
            <a:r>
              <a:rPr lang="sl-SI" dirty="0">
                <a:solidFill>
                  <a:srgbClr val="FF0000"/>
                </a:solidFill>
              </a:rPr>
              <a:t>PREDLOGI ZA DOPOLNITEV</a:t>
            </a:r>
            <a:br>
              <a:rPr lang="sl-SI" dirty="0">
                <a:solidFill>
                  <a:srgbClr val="FF0000"/>
                </a:solidFill>
              </a:rPr>
            </a:br>
            <a:r>
              <a:rPr lang="sl-SI" dirty="0">
                <a:solidFill>
                  <a:srgbClr val="FF0000"/>
                </a:solidFill>
              </a:rPr>
              <a:t>  PROGRAMA</a:t>
            </a:r>
            <a:br>
              <a:rPr lang="sl-SI" dirty="0">
                <a:solidFill>
                  <a:srgbClr val="FF0000"/>
                </a:solidFill>
              </a:rPr>
            </a:br>
            <a:br>
              <a:rPr lang="sl-SI" dirty="0">
                <a:solidFill>
                  <a:srgbClr val="FF0000"/>
                </a:solidFill>
              </a:rPr>
            </a:br>
            <a:endParaRPr lang="sl-SI" dirty="0">
              <a:solidFill>
                <a:srgbClr val="FF0000"/>
              </a:solidFill>
            </a:endParaRPr>
          </a:p>
        </p:txBody>
      </p:sp>
      <p:sp>
        <p:nvSpPr>
          <p:cNvPr id="3" name="Podnaslov 2">
            <a:extLst>
              <a:ext uri="{FF2B5EF4-FFF2-40B4-BE49-F238E27FC236}">
                <a16:creationId xmlns:a16="http://schemas.microsoft.com/office/drawing/2014/main" id="{3FC567BE-07FC-33C4-5603-EC44ABC09E72}"/>
              </a:ext>
            </a:extLst>
          </p:cNvPr>
          <p:cNvSpPr>
            <a:spLocks noGrp="1"/>
          </p:cNvSpPr>
          <p:nvPr>
            <p:ph type="subTitle" idx="1"/>
          </p:nvPr>
        </p:nvSpPr>
        <p:spPr/>
        <p:txBody>
          <a:bodyPr>
            <a:normAutofit/>
          </a:bodyPr>
          <a:lstStyle/>
          <a:p>
            <a:r>
              <a:rPr lang="sl-SI" sz="6000" dirty="0">
                <a:solidFill>
                  <a:srgbClr val="0070C0"/>
                </a:solidFill>
              </a:rPr>
              <a:t>RAZPRAVA</a:t>
            </a:r>
          </a:p>
        </p:txBody>
      </p:sp>
    </p:spTree>
    <p:extLst>
      <p:ext uri="{BB962C8B-B14F-4D97-AF65-F5344CB8AC3E}">
        <p14:creationId xmlns:p14="http://schemas.microsoft.com/office/powerpoint/2010/main" val="267121532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7C84C29E-69E7-AF03-6355-AA09AAACC174}"/>
              </a:ext>
            </a:extLst>
          </p:cNvPr>
          <p:cNvSpPr>
            <a:spLocks noGrp="1"/>
          </p:cNvSpPr>
          <p:nvPr>
            <p:ph type="title"/>
          </p:nvPr>
        </p:nvSpPr>
        <p:spPr>
          <a:xfrm>
            <a:off x="831850" y="1709738"/>
            <a:ext cx="10515600" cy="1931533"/>
          </a:xfrm>
        </p:spPr>
        <p:txBody>
          <a:bodyPr>
            <a:normAutofit fontScale="90000"/>
          </a:bodyPr>
          <a:lstStyle/>
          <a:p>
            <a:pPr algn="ctr"/>
            <a:r>
              <a:rPr lang="sl-SI" dirty="0">
                <a:solidFill>
                  <a:srgbClr val="FF0000"/>
                </a:solidFill>
              </a:rPr>
              <a:t>ALI IN KDAJ V OBČINI ANKARAN POTREBUJEMO</a:t>
            </a:r>
            <a:br>
              <a:rPr lang="sl-SI" dirty="0">
                <a:solidFill>
                  <a:srgbClr val="FF0000"/>
                </a:solidFill>
              </a:rPr>
            </a:br>
            <a:r>
              <a:rPr lang="sl-SI" dirty="0">
                <a:solidFill>
                  <a:srgbClr val="FF0000"/>
                </a:solidFill>
              </a:rPr>
              <a:t> DOM  UPOKOJENCEV</a:t>
            </a:r>
          </a:p>
        </p:txBody>
      </p:sp>
      <p:sp>
        <p:nvSpPr>
          <p:cNvPr id="3" name="Označba mesta besedila 2">
            <a:extLst>
              <a:ext uri="{FF2B5EF4-FFF2-40B4-BE49-F238E27FC236}">
                <a16:creationId xmlns:a16="http://schemas.microsoft.com/office/drawing/2014/main" id="{F42B7DEF-70C0-AFA0-518D-C2495799D906}"/>
              </a:ext>
            </a:extLst>
          </p:cNvPr>
          <p:cNvSpPr>
            <a:spLocks noGrp="1"/>
          </p:cNvSpPr>
          <p:nvPr>
            <p:ph type="body" idx="1"/>
          </p:nvPr>
        </p:nvSpPr>
        <p:spPr/>
        <p:txBody>
          <a:bodyPr/>
          <a:lstStyle/>
          <a:p>
            <a:r>
              <a:rPr lang="sl-SI" dirty="0"/>
              <a:t>                                              </a:t>
            </a:r>
          </a:p>
          <a:p>
            <a:r>
              <a:rPr lang="sl-SI" dirty="0"/>
              <a:t>                                              </a:t>
            </a:r>
            <a:r>
              <a:rPr lang="sl-SI" sz="3600" dirty="0">
                <a:solidFill>
                  <a:srgbClr val="0070C0"/>
                </a:solidFill>
              </a:rPr>
              <a:t>    mag. Roman CVETKO</a:t>
            </a:r>
          </a:p>
        </p:txBody>
      </p:sp>
    </p:spTree>
    <p:extLst>
      <p:ext uri="{BB962C8B-B14F-4D97-AF65-F5344CB8AC3E}">
        <p14:creationId xmlns:p14="http://schemas.microsoft.com/office/powerpoint/2010/main" val="328849012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75460998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ljeZBesedilom 2">
            <a:extLst>
              <a:ext uri="{FF2B5EF4-FFF2-40B4-BE49-F238E27FC236}">
                <a16:creationId xmlns:a16="http://schemas.microsoft.com/office/drawing/2014/main" id="{42E6965C-D14C-435D-F41B-9EE717A0B655}"/>
              </a:ext>
            </a:extLst>
          </p:cNvPr>
          <p:cNvSpPr txBox="1"/>
          <p:nvPr/>
        </p:nvSpPr>
        <p:spPr>
          <a:xfrm>
            <a:off x="261257" y="375557"/>
            <a:ext cx="11299372" cy="6235168"/>
          </a:xfrm>
          <a:prstGeom prst="rect">
            <a:avLst/>
          </a:prstGeom>
          <a:noFill/>
        </p:spPr>
        <p:txBody>
          <a:bodyPr wrap="square">
            <a:spAutoFit/>
          </a:bodyPr>
          <a:lstStyle/>
          <a:p>
            <a:pPr>
              <a:lnSpc>
                <a:spcPct val="115000"/>
              </a:lnSpc>
              <a:spcAft>
                <a:spcPts val="1000"/>
              </a:spcAft>
            </a:pPr>
            <a:r>
              <a:rPr lang="sl-SI" sz="1800" dirty="0">
                <a:effectLst/>
                <a:latin typeface="Calibri" panose="020F0502020204030204" pitchFamily="34" charset="0"/>
                <a:ea typeface="Calibri" panose="020F0502020204030204" pitchFamily="34" charset="0"/>
                <a:cs typeface="Times New Roman" panose="02020603050405020304" pitchFamily="18" charset="0"/>
              </a:rPr>
              <a:t> </a:t>
            </a:r>
            <a:r>
              <a:rPr lang="sl-SI" sz="32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Ad. 5: </a:t>
            </a:r>
            <a:r>
              <a:rPr lang="sl-SI" sz="32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Sprejem dopolnitev statuta DU Ankaran</a:t>
            </a:r>
            <a:endParaRPr lang="sl-SI" sz="32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sl-SI" sz="1800" b="1" dirty="0">
                <a:effectLst/>
                <a:latin typeface="Calibri" panose="020F0502020204030204" pitchFamily="34" charset="0"/>
                <a:ea typeface="Calibri" panose="020F0502020204030204" pitchFamily="34" charset="0"/>
                <a:cs typeface="Times New Roman" panose="02020603050405020304" pitchFamily="18" charset="0"/>
              </a:rPr>
              <a:t> </a:t>
            </a:r>
            <a:r>
              <a:rPr lang="sl-SI" sz="3200" dirty="0">
                <a:effectLst/>
                <a:latin typeface="Calibri" panose="020F0502020204030204" pitchFamily="34" charset="0"/>
                <a:ea typeface="Calibri" panose="020F0502020204030204" pitchFamily="34" charset="0"/>
                <a:cs typeface="Times New Roman" panose="02020603050405020304" pitchFamily="18" charset="0"/>
              </a:rPr>
              <a:t>Na ekranu je predstavljen čistopis statuta, ki ga je obravnaval in sprejel upravni odbor in podala pripombe strokovna sodelavka upravne enote Koper.</a:t>
            </a:r>
          </a:p>
          <a:p>
            <a:pPr>
              <a:lnSpc>
                <a:spcPct val="115000"/>
              </a:lnSpc>
              <a:spcAft>
                <a:spcPts val="1000"/>
              </a:spcAft>
            </a:pPr>
            <a:r>
              <a:rPr lang="sl-SI" sz="3200" dirty="0">
                <a:effectLst/>
                <a:latin typeface="Calibri" panose="020F0502020204030204" pitchFamily="34" charset="0"/>
                <a:ea typeface="Calibri" panose="020F0502020204030204" pitchFamily="34" charset="0"/>
                <a:cs typeface="Times New Roman" panose="02020603050405020304" pitchFamily="18" charset="0"/>
              </a:rPr>
              <a:t>V razpravi bodo podrobno predstavljene dopolnitve označena z rdečo barvo in pripombe upravne enote označene z modro barvo.</a:t>
            </a:r>
          </a:p>
          <a:p>
            <a:pPr>
              <a:lnSpc>
                <a:spcPct val="115000"/>
              </a:lnSpc>
              <a:spcAft>
                <a:spcPts val="1000"/>
              </a:spcAft>
            </a:pPr>
            <a:r>
              <a:rPr lang="sl-SI" sz="3200" dirty="0">
                <a:effectLst/>
                <a:latin typeface="Calibri" panose="020F0502020204030204" pitchFamily="34" charset="0"/>
                <a:ea typeface="Calibri" panose="020F0502020204030204" pitchFamily="34" charset="0"/>
                <a:cs typeface="Times New Roman" panose="02020603050405020304" pitchFamily="18" charset="0"/>
              </a:rPr>
              <a:t>Po predstavitvi in razpravi predsednik predlaga zboru v sprejem dopolnitve statuta.</a:t>
            </a:r>
          </a:p>
          <a:p>
            <a:pPr>
              <a:lnSpc>
                <a:spcPct val="115000"/>
              </a:lnSpc>
              <a:spcAft>
                <a:spcPts val="1000"/>
              </a:spcAft>
            </a:pPr>
            <a:r>
              <a:rPr lang="sl-SI" sz="3200" dirty="0">
                <a:effectLst/>
                <a:latin typeface="Calibri" panose="020F0502020204030204" pitchFamily="34" charset="0"/>
                <a:ea typeface="Calibri" panose="020F0502020204030204" pitchFamily="34" charset="0"/>
                <a:cs typeface="Times New Roman" panose="02020603050405020304" pitchFamily="18" charset="0"/>
              </a:rPr>
              <a:t>Po glasovanju ugotovi, da so dopolnitve statuta sprejete in je občni zbor potrdil dopolnitve statuta</a:t>
            </a:r>
            <a:r>
              <a:rPr lang="sl-SI" sz="1800" dirty="0">
                <a:effectLst/>
                <a:latin typeface="Calibri" panose="020F0502020204030204" pitchFamily="34" charset="0"/>
                <a:ea typeface="Calibri" panose="020F0502020204030204" pitchFamily="34" charset="0"/>
                <a:cs typeface="Times New Roman" panose="02020603050405020304" pitchFamily="18" charset="0"/>
              </a:rPr>
              <a:t>.</a:t>
            </a:r>
            <a:endParaRPr lang="sl-SI" dirty="0"/>
          </a:p>
        </p:txBody>
      </p:sp>
    </p:spTree>
    <p:extLst>
      <p:ext uri="{BB962C8B-B14F-4D97-AF65-F5344CB8AC3E}">
        <p14:creationId xmlns:p14="http://schemas.microsoft.com/office/powerpoint/2010/main" val="271853921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Slika 2">
            <a:extLst>
              <a:ext uri="{FF2B5EF4-FFF2-40B4-BE49-F238E27FC236}">
                <a16:creationId xmlns:a16="http://schemas.microsoft.com/office/drawing/2014/main" id="{9B810A7C-8E14-8F8F-64F3-A9FA91B46E79}"/>
              </a:ext>
            </a:extLst>
          </p:cNvPr>
          <p:cNvPicPr>
            <a:picLocks noChangeAspect="1"/>
          </p:cNvPicPr>
          <p:nvPr/>
        </p:nvPicPr>
        <p:blipFill>
          <a:blip r:embed="rId2"/>
          <a:stretch>
            <a:fillRect/>
          </a:stretch>
        </p:blipFill>
        <p:spPr>
          <a:xfrm>
            <a:off x="2973632" y="0"/>
            <a:ext cx="6244736" cy="6858000"/>
          </a:xfrm>
          <a:prstGeom prst="rect">
            <a:avLst/>
          </a:prstGeom>
        </p:spPr>
      </p:pic>
    </p:spTree>
    <p:extLst>
      <p:ext uri="{BB962C8B-B14F-4D97-AF65-F5344CB8AC3E}">
        <p14:creationId xmlns:p14="http://schemas.microsoft.com/office/powerpoint/2010/main" val="15944828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ljeZBesedilom 2">
            <a:extLst>
              <a:ext uri="{FF2B5EF4-FFF2-40B4-BE49-F238E27FC236}">
                <a16:creationId xmlns:a16="http://schemas.microsoft.com/office/drawing/2014/main" id="{6237B69A-7C05-695C-B6CA-4F42AB01B772}"/>
              </a:ext>
            </a:extLst>
          </p:cNvPr>
          <p:cNvSpPr txBox="1"/>
          <p:nvPr/>
        </p:nvSpPr>
        <p:spPr>
          <a:xfrm>
            <a:off x="130628" y="195943"/>
            <a:ext cx="11642271" cy="6535764"/>
          </a:xfrm>
          <a:prstGeom prst="rect">
            <a:avLst/>
          </a:prstGeom>
          <a:noFill/>
        </p:spPr>
        <p:txBody>
          <a:bodyPr wrap="square">
            <a:spAutoFit/>
          </a:bodyPr>
          <a:lstStyle/>
          <a:p>
            <a:pPr marL="228600">
              <a:lnSpc>
                <a:spcPct val="115000"/>
              </a:lnSpc>
            </a:pPr>
            <a:r>
              <a:rPr lang="sl-SI" sz="2000" b="1" dirty="0">
                <a:effectLst/>
                <a:latin typeface="Calibri" panose="020F0502020204030204" pitchFamily="34" charset="0"/>
                <a:ea typeface="Calibri" panose="020F0502020204030204" pitchFamily="34" charset="0"/>
                <a:cs typeface="Times New Roman" panose="02020603050405020304" pitchFamily="18" charset="0"/>
              </a:rPr>
              <a:t>POTEK OBČNEGA ZBORA</a:t>
            </a:r>
            <a:endParaRPr lang="sl-SI" sz="2000" dirty="0">
              <a:effectLst/>
              <a:latin typeface="Calibri" panose="020F0502020204030204" pitchFamily="34" charset="0"/>
              <a:ea typeface="Calibri" panose="020F0502020204030204" pitchFamily="34" charset="0"/>
              <a:cs typeface="Times New Roman" panose="02020603050405020304" pitchFamily="18" charset="0"/>
            </a:endParaRPr>
          </a:p>
          <a:p>
            <a:pPr marL="228600">
              <a:lnSpc>
                <a:spcPct val="115000"/>
              </a:lnSpc>
            </a:pPr>
            <a:r>
              <a:rPr lang="sl-SI" sz="2000" dirty="0">
                <a:effectLst/>
                <a:latin typeface="Calibri" panose="020F0502020204030204" pitchFamily="34" charset="0"/>
                <a:ea typeface="Calibri" panose="020F0502020204030204" pitchFamily="34" charset="0"/>
                <a:cs typeface="Times New Roman" panose="02020603050405020304" pitchFamily="18" charset="0"/>
              </a:rPr>
              <a:t> </a:t>
            </a:r>
          </a:p>
          <a:p>
            <a:pPr marL="228600">
              <a:lnSpc>
                <a:spcPct val="115000"/>
              </a:lnSpc>
            </a:pPr>
            <a:r>
              <a:rPr lang="sl-SI" sz="36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Ad.1: </a:t>
            </a:r>
            <a:r>
              <a:rPr lang="sl-SI" sz="36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Izvolitev delovnega predsedstva, verifikacijske komisije, overovateljev in zapisnikarja.</a:t>
            </a:r>
            <a:endParaRPr lang="sl-SI" sz="36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marL="228600">
              <a:lnSpc>
                <a:spcPct val="115000"/>
              </a:lnSpc>
            </a:pPr>
            <a:endParaRPr lang="sl-SI" sz="1800" dirty="0">
              <a:effectLst/>
              <a:latin typeface="Calibri" panose="020F0502020204030204" pitchFamily="34" charset="0"/>
              <a:ea typeface="Calibri" panose="020F0502020204030204" pitchFamily="34" charset="0"/>
              <a:cs typeface="Times New Roman" panose="02020603050405020304" pitchFamily="18" charset="0"/>
            </a:endParaRPr>
          </a:p>
          <a:p>
            <a:pPr marL="228600">
              <a:lnSpc>
                <a:spcPct val="115000"/>
              </a:lnSpc>
            </a:pPr>
            <a:endParaRPr lang="sl-SI" sz="1800" dirty="0">
              <a:effectLst/>
              <a:latin typeface="Calibri" panose="020F0502020204030204" pitchFamily="34" charset="0"/>
              <a:ea typeface="Calibri" panose="020F0502020204030204" pitchFamily="34" charset="0"/>
              <a:cs typeface="Times New Roman" panose="02020603050405020304" pitchFamily="18" charset="0"/>
            </a:endParaRPr>
          </a:p>
          <a:p>
            <a:pPr marL="228600">
              <a:lnSpc>
                <a:spcPct val="115000"/>
              </a:lnSpc>
            </a:pPr>
            <a:r>
              <a:rPr lang="sl-SI" sz="2800" dirty="0">
                <a:effectLst/>
                <a:latin typeface="Calibri" panose="020F0502020204030204" pitchFamily="34" charset="0"/>
                <a:ea typeface="Calibri" panose="020F0502020204030204" pitchFamily="34" charset="0"/>
                <a:cs typeface="Times New Roman" panose="02020603050405020304" pitchFamily="18" charset="0"/>
              </a:rPr>
              <a:t>Predsednik predlaga zboru izvolitev delovnega predsedstva: </a:t>
            </a:r>
          </a:p>
          <a:p>
            <a:pPr marL="228600">
              <a:lnSpc>
                <a:spcPct val="115000"/>
              </a:lnSpc>
            </a:pPr>
            <a:r>
              <a:rPr lang="sl-SI" sz="2800" dirty="0">
                <a:effectLst/>
                <a:latin typeface="Calibri" panose="020F0502020204030204" pitchFamily="34" charset="0"/>
                <a:ea typeface="Calibri" panose="020F0502020204030204" pitchFamily="34" charset="0"/>
                <a:cs typeface="Times New Roman" panose="02020603050405020304" pitchFamily="18" charset="0"/>
              </a:rPr>
              <a:t>Predsednik: Andrej Jamnik</a:t>
            </a:r>
          </a:p>
          <a:p>
            <a:pPr marL="342900" lvl="0" indent="-342900">
              <a:lnSpc>
                <a:spcPct val="115000"/>
              </a:lnSpc>
              <a:buFont typeface="Calibri" panose="020F0502020204030204" pitchFamily="34" charset="0"/>
              <a:buChar char="-"/>
            </a:pPr>
            <a:r>
              <a:rPr lang="sl-SI" sz="2800" dirty="0">
                <a:effectLst/>
                <a:latin typeface="Calibri" panose="020F0502020204030204" pitchFamily="34" charset="0"/>
                <a:ea typeface="Calibri" panose="020F0502020204030204" pitchFamily="34" charset="0"/>
                <a:cs typeface="Times New Roman" panose="02020603050405020304" pitchFamily="18" charset="0"/>
              </a:rPr>
              <a:t>Član : Vlasta Muženič</a:t>
            </a:r>
          </a:p>
          <a:p>
            <a:pPr marL="342900" lvl="0" indent="-342900">
              <a:lnSpc>
                <a:spcPct val="115000"/>
              </a:lnSpc>
              <a:spcAft>
                <a:spcPts val="1000"/>
              </a:spcAft>
              <a:buFont typeface="Calibri" panose="020F0502020204030204" pitchFamily="34" charset="0"/>
              <a:buChar char="-"/>
            </a:pPr>
            <a:r>
              <a:rPr lang="sl-SI" sz="2800" dirty="0">
                <a:effectLst/>
                <a:latin typeface="Calibri" panose="020F0502020204030204" pitchFamily="34" charset="0"/>
                <a:ea typeface="Calibri" panose="020F0502020204030204" pitchFamily="34" charset="0"/>
                <a:cs typeface="Times New Roman" panose="02020603050405020304" pitchFamily="18" charset="0"/>
              </a:rPr>
              <a:t>Član: Roman Cvetko</a:t>
            </a:r>
          </a:p>
          <a:p>
            <a:pPr marL="457200">
              <a:lnSpc>
                <a:spcPct val="115000"/>
              </a:lnSpc>
              <a:spcAft>
                <a:spcPts val="1000"/>
              </a:spcAft>
            </a:pPr>
            <a:r>
              <a:rPr lang="sl-SI" sz="2800" dirty="0">
                <a:effectLst/>
                <a:latin typeface="Calibri" panose="020F0502020204030204" pitchFamily="34" charset="0"/>
                <a:ea typeface="Calibri" panose="020F0502020204030204" pitchFamily="34" charset="0"/>
                <a:cs typeface="Times New Roman" panose="02020603050405020304" pitchFamily="18" charset="0"/>
              </a:rPr>
              <a:t>Verifikacijska komisija : </a:t>
            </a:r>
            <a:r>
              <a:rPr lang="sl-SI" sz="2800" dirty="0" err="1">
                <a:effectLst/>
                <a:latin typeface="Calibri" panose="020F0502020204030204" pitchFamily="34" charset="0"/>
                <a:ea typeface="Calibri" panose="020F0502020204030204" pitchFamily="34" charset="0"/>
                <a:cs typeface="Times New Roman" panose="02020603050405020304" pitchFamily="18" charset="0"/>
              </a:rPr>
              <a:t>Ružica</a:t>
            </a:r>
            <a:r>
              <a:rPr lang="sl-SI" sz="2800" dirty="0">
                <a:effectLst/>
                <a:latin typeface="Calibri" panose="020F0502020204030204" pitchFamily="34" charset="0"/>
                <a:ea typeface="Calibri" panose="020F0502020204030204" pitchFamily="34" charset="0"/>
                <a:cs typeface="Times New Roman" panose="02020603050405020304" pitchFamily="18" charset="0"/>
              </a:rPr>
              <a:t> </a:t>
            </a:r>
            <a:r>
              <a:rPr lang="sl-SI" sz="2800" dirty="0" err="1">
                <a:effectLst/>
                <a:latin typeface="Calibri" panose="020F0502020204030204" pitchFamily="34" charset="0"/>
                <a:ea typeface="Calibri" panose="020F0502020204030204" pitchFamily="34" charset="0"/>
                <a:cs typeface="Times New Roman" panose="02020603050405020304" pitchFamily="18" charset="0"/>
              </a:rPr>
              <a:t>Čurković</a:t>
            </a:r>
            <a:r>
              <a:rPr lang="sl-SI" sz="2800" dirty="0">
                <a:effectLst/>
                <a:latin typeface="Calibri" panose="020F0502020204030204" pitchFamily="34" charset="0"/>
                <a:ea typeface="Calibri" panose="020F0502020204030204" pitchFamily="34" charset="0"/>
                <a:cs typeface="Times New Roman" panose="02020603050405020304" pitchFamily="18" charset="0"/>
              </a:rPr>
              <a:t>, Anica Drozg, </a:t>
            </a:r>
            <a:r>
              <a:rPr lang="sl-SI" sz="2800" dirty="0" err="1">
                <a:effectLst/>
                <a:latin typeface="Calibri" panose="020F0502020204030204" pitchFamily="34" charset="0"/>
                <a:ea typeface="Calibri" panose="020F0502020204030204" pitchFamily="34" charset="0"/>
                <a:cs typeface="Times New Roman" panose="02020603050405020304" pitchFamily="18" charset="0"/>
              </a:rPr>
              <a:t>Vilij</a:t>
            </a:r>
            <a:r>
              <a:rPr lang="sl-SI" sz="2800" dirty="0">
                <a:effectLst/>
                <a:latin typeface="Calibri" panose="020F0502020204030204" pitchFamily="34" charset="0"/>
                <a:ea typeface="Calibri" panose="020F0502020204030204" pitchFamily="34" charset="0"/>
                <a:cs typeface="Times New Roman" panose="02020603050405020304" pitchFamily="18" charset="0"/>
              </a:rPr>
              <a:t> Pucer</a:t>
            </a:r>
          </a:p>
          <a:p>
            <a:pPr marL="457200">
              <a:lnSpc>
                <a:spcPct val="115000"/>
              </a:lnSpc>
              <a:spcAft>
                <a:spcPts val="1000"/>
              </a:spcAft>
            </a:pPr>
            <a:r>
              <a:rPr lang="sl-SI" sz="2800" dirty="0">
                <a:effectLst/>
                <a:latin typeface="Calibri" panose="020F0502020204030204" pitchFamily="34" charset="0"/>
                <a:ea typeface="Calibri" panose="020F0502020204030204" pitchFamily="34" charset="0"/>
                <a:cs typeface="Times New Roman" panose="02020603050405020304" pitchFamily="18" charset="0"/>
              </a:rPr>
              <a:t>Overovatelji: Drago </a:t>
            </a:r>
            <a:r>
              <a:rPr lang="sl-SI" sz="2800" dirty="0" err="1">
                <a:effectLst/>
                <a:latin typeface="Calibri" panose="020F0502020204030204" pitchFamily="34" charset="0"/>
                <a:ea typeface="Calibri" panose="020F0502020204030204" pitchFamily="34" charset="0"/>
                <a:cs typeface="Times New Roman" panose="02020603050405020304" pitchFamily="18" charset="0"/>
              </a:rPr>
              <a:t>Božac</a:t>
            </a:r>
            <a:r>
              <a:rPr lang="sl-SI" sz="2800" dirty="0">
                <a:effectLst/>
                <a:latin typeface="Calibri" panose="020F0502020204030204" pitchFamily="34" charset="0"/>
                <a:ea typeface="Calibri" panose="020F0502020204030204" pitchFamily="34" charset="0"/>
                <a:cs typeface="Times New Roman" panose="02020603050405020304" pitchFamily="18" charset="0"/>
              </a:rPr>
              <a:t>, Linda </a:t>
            </a:r>
            <a:r>
              <a:rPr lang="sl-SI" sz="2800" dirty="0" err="1">
                <a:effectLst/>
                <a:latin typeface="Calibri" panose="020F0502020204030204" pitchFamily="34" charset="0"/>
                <a:ea typeface="Calibri" panose="020F0502020204030204" pitchFamily="34" charset="0"/>
                <a:cs typeface="Times New Roman" panose="02020603050405020304" pitchFamily="18" charset="0"/>
              </a:rPr>
              <a:t>Čičigoj</a:t>
            </a:r>
            <a:r>
              <a:rPr lang="sl-SI" sz="2800" dirty="0">
                <a:effectLst/>
                <a:latin typeface="Calibri" panose="020F0502020204030204" pitchFamily="34" charset="0"/>
                <a:ea typeface="Calibri" panose="020F0502020204030204" pitchFamily="34" charset="0"/>
                <a:cs typeface="Times New Roman" panose="02020603050405020304" pitchFamily="18" charset="0"/>
              </a:rPr>
              <a:t> Škerk</a:t>
            </a:r>
          </a:p>
          <a:p>
            <a:pPr marL="457200">
              <a:lnSpc>
                <a:spcPct val="115000"/>
              </a:lnSpc>
              <a:spcAft>
                <a:spcPts val="1000"/>
              </a:spcAft>
            </a:pPr>
            <a:r>
              <a:rPr lang="sl-SI" sz="2800" dirty="0">
                <a:effectLst/>
                <a:latin typeface="Calibri" panose="020F0502020204030204" pitchFamily="34" charset="0"/>
                <a:ea typeface="Calibri" panose="020F0502020204030204" pitchFamily="34" charset="0"/>
                <a:cs typeface="Times New Roman" panose="02020603050405020304" pitchFamily="18" charset="0"/>
              </a:rPr>
              <a:t>Zapisničarka : Vlasta Muženič</a:t>
            </a:r>
          </a:p>
        </p:txBody>
      </p:sp>
    </p:spTree>
    <p:extLst>
      <p:ext uri="{BB962C8B-B14F-4D97-AF65-F5344CB8AC3E}">
        <p14:creationId xmlns:p14="http://schemas.microsoft.com/office/powerpoint/2010/main" val="55707104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ljeZBesedilom 2">
            <a:extLst>
              <a:ext uri="{FF2B5EF4-FFF2-40B4-BE49-F238E27FC236}">
                <a16:creationId xmlns:a16="http://schemas.microsoft.com/office/drawing/2014/main" id="{FF8AB0E7-4303-78D6-77FE-81E48126E04A}"/>
              </a:ext>
            </a:extLst>
          </p:cNvPr>
          <p:cNvSpPr txBox="1"/>
          <p:nvPr/>
        </p:nvSpPr>
        <p:spPr>
          <a:xfrm>
            <a:off x="800100" y="391887"/>
            <a:ext cx="11103429" cy="4103175"/>
          </a:xfrm>
          <a:prstGeom prst="rect">
            <a:avLst/>
          </a:prstGeom>
          <a:noFill/>
        </p:spPr>
        <p:txBody>
          <a:bodyPr wrap="square">
            <a:spAutoFit/>
          </a:bodyPr>
          <a:lstStyle/>
          <a:p>
            <a:pPr>
              <a:lnSpc>
                <a:spcPct val="115000"/>
              </a:lnSpc>
              <a:spcAft>
                <a:spcPts val="1000"/>
              </a:spcAft>
            </a:pPr>
            <a:r>
              <a:rPr lang="sl-SI" sz="1800" dirty="0">
                <a:effectLst/>
                <a:latin typeface="Calibri" panose="020F0502020204030204" pitchFamily="34" charset="0"/>
                <a:ea typeface="Calibri" panose="020F0502020204030204" pitchFamily="34" charset="0"/>
                <a:cs typeface="Times New Roman" panose="02020603050405020304" pitchFamily="18" charset="0"/>
              </a:rPr>
              <a:t> </a:t>
            </a:r>
            <a:r>
              <a:rPr lang="sl-SI" sz="40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Ad. 6. </a:t>
            </a:r>
            <a:r>
              <a:rPr lang="sl-SI" sz="40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Razno</a:t>
            </a:r>
          </a:p>
          <a:p>
            <a:pPr>
              <a:lnSpc>
                <a:spcPct val="115000"/>
              </a:lnSpc>
              <a:spcAft>
                <a:spcPts val="1000"/>
              </a:spcAft>
            </a:pPr>
            <a:endParaRPr lang="sl-SI" sz="4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1000"/>
              </a:spcAft>
              <a:buFont typeface="Calibri" panose="020F0502020204030204" pitchFamily="34" charset="0"/>
              <a:buChar char="-"/>
            </a:pPr>
            <a:r>
              <a:rPr lang="sl-SI" sz="4000" dirty="0">
                <a:effectLst/>
                <a:latin typeface="Calibri" panose="020F0502020204030204" pitchFamily="34" charset="0"/>
                <a:ea typeface="Calibri" panose="020F0502020204030204" pitchFamily="34" charset="0"/>
                <a:cs typeface="Times New Roman" panose="02020603050405020304" pitchFamily="18" charset="0"/>
              </a:rPr>
              <a:t>Predstavitev spletne strani DU Ankaran</a:t>
            </a:r>
          </a:p>
          <a:p>
            <a:pPr marL="342900" lvl="0" indent="-342900">
              <a:lnSpc>
                <a:spcPct val="115000"/>
              </a:lnSpc>
              <a:spcAft>
                <a:spcPts val="1000"/>
              </a:spcAft>
              <a:buFont typeface="Calibri" panose="020F0502020204030204" pitchFamily="34" charset="0"/>
              <a:buChar char="-"/>
            </a:pPr>
            <a:r>
              <a:rPr lang="sl-SI" sz="4000" dirty="0">
                <a:latin typeface="Calibri" panose="020F0502020204030204" pitchFamily="34" charset="0"/>
                <a:ea typeface="Calibri" panose="020F0502020204030204" pitchFamily="34" charset="0"/>
                <a:cs typeface="Times New Roman" panose="02020603050405020304" pitchFamily="18" charset="0"/>
              </a:rPr>
              <a:t>-Kadrovski predlogi</a:t>
            </a:r>
          </a:p>
          <a:p>
            <a:pPr marL="342900" lvl="0" indent="-342900">
              <a:lnSpc>
                <a:spcPct val="115000"/>
              </a:lnSpc>
              <a:spcAft>
                <a:spcPts val="1000"/>
              </a:spcAft>
              <a:buFont typeface="Calibri" panose="020F0502020204030204" pitchFamily="34" charset="0"/>
              <a:buChar char="-"/>
            </a:pPr>
            <a:r>
              <a:rPr lang="sl-SI" sz="4000" dirty="0">
                <a:effectLst/>
                <a:latin typeface="Calibri" panose="020F0502020204030204" pitchFamily="34" charset="0"/>
                <a:ea typeface="Calibri" panose="020F0502020204030204" pitchFamily="34" charset="0"/>
                <a:cs typeface="Times New Roman" panose="02020603050405020304" pitchFamily="18" charset="0"/>
              </a:rPr>
              <a:t>-Vprašanja in odgovori</a:t>
            </a:r>
          </a:p>
        </p:txBody>
      </p:sp>
    </p:spTree>
    <p:extLst>
      <p:ext uri="{BB962C8B-B14F-4D97-AF65-F5344CB8AC3E}">
        <p14:creationId xmlns:p14="http://schemas.microsoft.com/office/powerpoint/2010/main" val="350086834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ljeZBesedilom 2">
            <a:extLst>
              <a:ext uri="{FF2B5EF4-FFF2-40B4-BE49-F238E27FC236}">
                <a16:creationId xmlns:a16="http://schemas.microsoft.com/office/drawing/2014/main" id="{53A87E5D-EF6A-4F4D-FBC8-36AC56AA508B}"/>
              </a:ext>
            </a:extLst>
          </p:cNvPr>
          <p:cNvSpPr txBox="1"/>
          <p:nvPr/>
        </p:nvSpPr>
        <p:spPr>
          <a:xfrm>
            <a:off x="636814" y="685800"/>
            <a:ext cx="11136086" cy="5530938"/>
          </a:xfrm>
          <a:prstGeom prst="rect">
            <a:avLst/>
          </a:prstGeom>
          <a:noFill/>
        </p:spPr>
        <p:txBody>
          <a:bodyPr wrap="square">
            <a:spAutoFit/>
          </a:bodyPr>
          <a:lstStyle/>
          <a:p>
            <a:pPr>
              <a:lnSpc>
                <a:spcPct val="115000"/>
              </a:lnSpc>
              <a:spcAft>
                <a:spcPts val="1000"/>
              </a:spcAft>
            </a:pPr>
            <a:r>
              <a:rPr lang="sl-SI" sz="3600" dirty="0">
                <a:effectLst/>
                <a:latin typeface="Calibri" panose="020F0502020204030204" pitchFamily="34" charset="0"/>
                <a:ea typeface="Calibri" panose="020F0502020204030204" pitchFamily="34" charset="0"/>
                <a:cs typeface="Times New Roman" panose="02020603050405020304" pitchFamily="18" charset="0"/>
              </a:rPr>
              <a:t>-</a:t>
            </a:r>
            <a:r>
              <a:rPr lang="sl-SI" sz="36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Predstavitev spletne strani DU Ankaran  </a:t>
            </a:r>
          </a:p>
          <a:p>
            <a:pPr>
              <a:lnSpc>
                <a:spcPct val="115000"/>
              </a:lnSpc>
              <a:spcAft>
                <a:spcPts val="1000"/>
              </a:spcAft>
            </a:pPr>
            <a:endParaRPr lang="sl-SI" sz="36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sl-SI" sz="3600" dirty="0">
                <a:effectLst/>
                <a:latin typeface="Calibri" panose="020F0502020204030204" pitchFamily="34" charset="0"/>
                <a:ea typeface="Calibri" panose="020F0502020204030204" pitchFamily="34" charset="0"/>
                <a:cs typeface="Times New Roman" panose="02020603050405020304" pitchFamily="18" charset="0"/>
              </a:rPr>
              <a:t>Na ekranu je predstavljena spletna stran z vsemi možnimi vsebinami, ki jih bomo lahko ažurno dopolnjevali. Roman Cvetko obrazloži delovanje spletne strani in načine uporabe za vse člane DU in zainteresirane uporabnike.</a:t>
            </a:r>
          </a:p>
          <a:p>
            <a:pPr>
              <a:lnSpc>
                <a:spcPct val="115000"/>
              </a:lnSpc>
              <a:spcAft>
                <a:spcPts val="1000"/>
              </a:spcAft>
            </a:pPr>
            <a:r>
              <a:rPr lang="sl-SI" sz="3600" dirty="0">
                <a:latin typeface="Calibri" panose="020F0502020204030204" pitchFamily="34" charset="0"/>
                <a:cs typeface="Times New Roman" panose="02020603050405020304" pitchFamily="18" charset="0"/>
              </a:rPr>
              <a:t>LINK DO SPLETNE STRANI: </a:t>
            </a:r>
            <a:r>
              <a:rPr lang="sl-SI" sz="3600" b="0" i="0" dirty="0">
                <a:solidFill>
                  <a:srgbClr val="1155CC"/>
                </a:solidFill>
                <a:effectLst/>
                <a:latin typeface="Verdana" panose="020B0604030504040204" pitchFamily="34" charset="0"/>
                <a:hlinkClick r:id="rId2"/>
              </a:rPr>
              <a:t>https://www.duankaran.si/</a:t>
            </a:r>
            <a:endParaRPr lang="sl-SI" sz="3600" dirty="0"/>
          </a:p>
        </p:txBody>
      </p:sp>
    </p:spTree>
    <p:extLst>
      <p:ext uri="{BB962C8B-B14F-4D97-AF65-F5344CB8AC3E}">
        <p14:creationId xmlns:p14="http://schemas.microsoft.com/office/powerpoint/2010/main" val="339574958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ljeZBesedilom 2">
            <a:extLst>
              <a:ext uri="{FF2B5EF4-FFF2-40B4-BE49-F238E27FC236}">
                <a16:creationId xmlns:a16="http://schemas.microsoft.com/office/drawing/2014/main" id="{4AD780DE-D9CC-4EC1-A150-F4CB9C817218}"/>
              </a:ext>
            </a:extLst>
          </p:cNvPr>
          <p:cNvSpPr txBox="1"/>
          <p:nvPr/>
        </p:nvSpPr>
        <p:spPr>
          <a:xfrm>
            <a:off x="729343" y="236639"/>
            <a:ext cx="11462657" cy="7470384"/>
          </a:xfrm>
          <a:prstGeom prst="rect">
            <a:avLst/>
          </a:prstGeom>
          <a:noFill/>
        </p:spPr>
        <p:txBody>
          <a:bodyPr wrap="square">
            <a:spAutoFit/>
          </a:bodyPr>
          <a:lstStyle/>
          <a:p>
            <a:pPr marL="342900" lvl="0" indent="-342900">
              <a:lnSpc>
                <a:spcPct val="115000"/>
              </a:lnSpc>
              <a:buFont typeface="Calibri" panose="020F0502020204030204" pitchFamily="34" charset="0"/>
              <a:buChar char="-"/>
            </a:pPr>
            <a:r>
              <a:rPr lang="sl-SI" sz="40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Kadrovski predlogi</a:t>
            </a:r>
          </a:p>
          <a:p>
            <a:pPr marL="342900" lvl="0" indent="-342900">
              <a:lnSpc>
                <a:spcPct val="115000"/>
              </a:lnSpc>
              <a:buFont typeface="Calibri" panose="020F0502020204030204" pitchFamily="34" charset="0"/>
              <a:buChar char="-"/>
            </a:pPr>
            <a:r>
              <a:rPr lang="sl-SI" sz="2400" dirty="0">
                <a:effectLst/>
                <a:latin typeface="Calibri" panose="020F0502020204030204" pitchFamily="34" charset="0"/>
                <a:ea typeface="Calibri" panose="020F0502020204030204" pitchFamily="34" charset="0"/>
                <a:cs typeface="Times New Roman" panose="02020603050405020304" pitchFamily="18" charset="0"/>
              </a:rPr>
              <a:t>Izvolitev nadomestnega člana Upravnega odbora DU Ankaran</a:t>
            </a:r>
          </a:p>
          <a:p>
            <a:pPr marL="685800">
              <a:lnSpc>
                <a:spcPct val="115000"/>
              </a:lnSpc>
            </a:pPr>
            <a:r>
              <a:rPr lang="sl-SI" sz="2400" dirty="0">
                <a:effectLst/>
                <a:latin typeface="Calibri" panose="020F0502020204030204" pitchFamily="34" charset="0"/>
                <a:ea typeface="Calibri" panose="020F0502020204030204" pitchFamily="34" charset="0"/>
                <a:cs typeface="Times New Roman" panose="02020603050405020304" pitchFamily="18" charset="0"/>
              </a:rPr>
              <a:t>Upravni odbor DU Ankaran je zaradi odstopa člana, v skladu z določilom 18. člena statuta, izvolil nadomestno članico </a:t>
            </a:r>
            <a:r>
              <a:rPr lang="sl-SI" sz="2400" dirty="0" err="1">
                <a:effectLst/>
                <a:latin typeface="Calibri" panose="020F0502020204030204" pitchFamily="34" charset="0"/>
                <a:ea typeface="Calibri" panose="020F0502020204030204" pitchFamily="34" charset="0"/>
                <a:cs typeface="Times New Roman" panose="02020603050405020304" pitchFamily="18" charset="0"/>
              </a:rPr>
              <a:t>Ružico</a:t>
            </a:r>
            <a:r>
              <a:rPr lang="sl-SI" sz="2400" dirty="0">
                <a:effectLst/>
                <a:latin typeface="Calibri" panose="020F0502020204030204" pitchFamily="34" charset="0"/>
                <a:ea typeface="Calibri" panose="020F0502020204030204" pitchFamily="34" charset="0"/>
                <a:cs typeface="Times New Roman" panose="02020603050405020304" pitchFamily="18" charset="0"/>
              </a:rPr>
              <a:t> </a:t>
            </a:r>
            <a:r>
              <a:rPr lang="sl-SI" sz="2400" dirty="0" err="1">
                <a:effectLst/>
                <a:latin typeface="Calibri" panose="020F0502020204030204" pitchFamily="34" charset="0"/>
                <a:ea typeface="Calibri" panose="020F0502020204030204" pitchFamily="34" charset="0"/>
                <a:cs typeface="Times New Roman" panose="02020603050405020304" pitchFamily="18" charset="0"/>
              </a:rPr>
              <a:t>Čurković</a:t>
            </a:r>
            <a:r>
              <a:rPr lang="sl-SI" sz="2400" dirty="0">
                <a:effectLst/>
                <a:latin typeface="Calibri" panose="020F0502020204030204" pitchFamily="34" charset="0"/>
                <a:ea typeface="Calibri" panose="020F0502020204030204" pitchFamily="34" charset="0"/>
                <a:cs typeface="Times New Roman" panose="02020603050405020304" pitchFamily="18" charset="0"/>
              </a:rPr>
              <a:t>.</a:t>
            </a:r>
          </a:p>
          <a:p>
            <a:pPr marL="685800">
              <a:lnSpc>
                <a:spcPct val="115000"/>
              </a:lnSpc>
            </a:pPr>
            <a:r>
              <a:rPr lang="sl-SI" sz="2400" dirty="0">
                <a:effectLst/>
                <a:latin typeface="Calibri" panose="020F0502020204030204" pitchFamily="34" charset="0"/>
                <a:ea typeface="Calibri" panose="020F0502020204030204" pitchFamily="34" charset="0"/>
                <a:cs typeface="Times New Roman" panose="02020603050405020304" pitchFamily="18" charset="0"/>
              </a:rPr>
              <a:t> V skladu z določilom statuta nadomestno članico UO potrdi občni zbor.</a:t>
            </a:r>
          </a:p>
          <a:p>
            <a:pPr marL="685800">
              <a:lnSpc>
                <a:spcPct val="115000"/>
              </a:lnSpc>
            </a:pPr>
            <a:r>
              <a:rPr lang="sl-SI" sz="2400" dirty="0">
                <a:effectLst/>
                <a:latin typeface="Calibri" panose="020F0502020204030204" pitchFamily="34" charset="0"/>
                <a:ea typeface="Calibri" panose="020F0502020204030204" pitchFamily="34" charset="0"/>
                <a:cs typeface="Times New Roman" panose="02020603050405020304" pitchFamily="18" charset="0"/>
              </a:rPr>
              <a:t> </a:t>
            </a:r>
            <a:r>
              <a:rPr lang="sl-SI" sz="2400" b="1" dirty="0">
                <a:effectLst/>
                <a:latin typeface="Calibri" panose="020F0502020204030204" pitchFamily="34" charset="0"/>
                <a:ea typeface="Calibri" panose="020F0502020204030204" pitchFamily="34" charset="0"/>
                <a:cs typeface="Times New Roman" panose="02020603050405020304" pitchFamily="18" charset="0"/>
              </a:rPr>
              <a:t>Predlog sklepa: za članico UO DU Ankaran  Občni zbor izvoli </a:t>
            </a:r>
            <a:r>
              <a:rPr lang="sl-SI" sz="2400" b="1" dirty="0" err="1">
                <a:effectLst/>
                <a:latin typeface="Calibri" panose="020F0502020204030204" pitchFamily="34" charset="0"/>
                <a:ea typeface="Calibri" panose="020F0502020204030204" pitchFamily="34" charset="0"/>
                <a:cs typeface="Times New Roman" panose="02020603050405020304" pitchFamily="18" charset="0"/>
              </a:rPr>
              <a:t>Ružico</a:t>
            </a:r>
            <a:r>
              <a:rPr lang="sl-SI" sz="2400" b="1" dirty="0">
                <a:effectLst/>
                <a:latin typeface="Calibri" panose="020F0502020204030204" pitchFamily="34" charset="0"/>
                <a:ea typeface="Calibri" panose="020F0502020204030204" pitchFamily="34" charset="0"/>
                <a:cs typeface="Times New Roman" panose="02020603050405020304" pitchFamily="18" charset="0"/>
              </a:rPr>
              <a:t> </a:t>
            </a:r>
            <a:r>
              <a:rPr lang="sl-SI" sz="2400" b="1" dirty="0" err="1">
                <a:effectLst/>
                <a:latin typeface="Calibri" panose="020F0502020204030204" pitchFamily="34" charset="0"/>
                <a:ea typeface="Calibri" panose="020F0502020204030204" pitchFamily="34" charset="0"/>
                <a:cs typeface="Times New Roman" panose="02020603050405020304" pitchFamily="18" charset="0"/>
              </a:rPr>
              <a:t>Čurković</a:t>
            </a:r>
            <a:r>
              <a:rPr lang="sl-SI" sz="2400" b="1" dirty="0">
                <a:effectLst/>
                <a:latin typeface="Calibri" panose="020F0502020204030204" pitchFamily="34" charset="0"/>
                <a:ea typeface="Calibri" panose="020F0502020204030204" pitchFamily="34" charset="0"/>
                <a:cs typeface="Times New Roman" panose="02020603050405020304" pitchFamily="18" charset="0"/>
              </a:rPr>
              <a:t>.</a:t>
            </a:r>
          </a:p>
          <a:p>
            <a:pPr marL="685800">
              <a:lnSpc>
                <a:spcPct val="115000"/>
              </a:lnSpc>
            </a:pPr>
            <a:endParaRPr lang="sl-SI"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1000"/>
              </a:spcAft>
              <a:buFont typeface="Calibri" panose="020F0502020204030204" pitchFamily="34" charset="0"/>
              <a:buChar char="-"/>
            </a:pPr>
            <a:r>
              <a:rPr lang="sl-SI" sz="2400" dirty="0">
                <a:effectLst/>
                <a:latin typeface="Calibri" panose="020F0502020204030204" pitchFamily="34" charset="0"/>
                <a:ea typeface="Calibri" panose="020F0502020204030204" pitchFamily="34" charset="0"/>
                <a:cs typeface="Times New Roman" panose="02020603050405020304" pitchFamily="18" charset="0"/>
              </a:rPr>
              <a:t>Imenovanje dodatne članice v Upravni odbora DU Ankaran za vodenje projekta „Starejši za starejše“ v DU Ankaran.</a:t>
            </a:r>
          </a:p>
          <a:p>
            <a:pPr marL="342900" lvl="0" indent="-342900">
              <a:lnSpc>
                <a:spcPct val="115000"/>
              </a:lnSpc>
              <a:spcAft>
                <a:spcPts val="1000"/>
              </a:spcAft>
              <a:buFont typeface="Calibri" panose="020F0502020204030204" pitchFamily="34" charset="0"/>
              <a:buChar char="-"/>
            </a:pPr>
            <a:r>
              <a:rPr lang="sl-SI" sz="2400" dirty="0">
                <a:effectLst/>
                <a:latin typeface="Calibri" panose="020F0502020204030204" pitchFamily="34" charset="0"/>
                <a:ea typeface="Calibri" panose="020F0502020204030204" pitchFamily="34" charset="0"/>
                <a:cs typeface="Times New Roman" panose="02020603050405020304" pitchFamily="18" charset="0"/>
              </a:rPr>
              <a:t>Za vodenje projekta „Starejši za starejše“ v Upravnem odboru, </a:t>
            </a:r>
            <a:r>
              <a:rPr lang="sl-SI" sz="2400" dirty="0">
                <a:latin typeface="Calibri" panose="020F0502020204030204" pitchFamily="34" charset="0"/>
                <a:ea typeface="Calibri" panose="020F0502020204030204" pitchFamily="34" charset="0"/>
                <a:cs typeface="Times New Roman" panose="02020603050405020304" pitchFamily="18" charset="0"/>
              </a:rPr>
              <a:t>O</a:t>
            </a:r>
            <a:r>
              <a:rPr lang="sl-SI" sz="2400" dirty="0">
                <a:effectLst/>
                <a:latin typeface="Calibri" panose="020F0502020204030204" pitchFamily="34" charset="0"/>
                <a:ea typeface="Calibri" panose="020F0502020204030204" pitchFamily="34" charset="0"/>
                <a:cs typeface="Times New Roman" panose="02020603050405020304" pitchFamily="18" charset="0"/>
              </a:rPr>
              <a:t>bčni zbor imenuje </a:t>
            </a:r>
            <a:r>
              <a:rPr lang="sl-SI" sz="2400" dirty="0" err="1">
                <a:effectLst/>
                <a:latin typeface="Calibri" panose="020F0502020204030204" pitchFamily="34" charset="0"/>
                <a:ea typeface="Calibri" panose="020F0502020204030204" pitchFamily="34" charset="0"/>
                <a:cs typeface="Times New Roman" panose="02020603050405020304" pitchFamily="18" charset="0"/>
              </a:rPr>
              <a:t>Antonino</a:t>
            </a:r>
            <a:r>
              <a:rPr lang="sl-SI" sz="2400" dirty="0">
                <a:effectLst/>
                <a:latin typeface="Calibri" panose="020F0502020204030204" pitchFamily="34" charset="0"/>
                <a:ea typeface="Calibri" panose="020F0502020204030204" pitchFamily="34" charset="0"/>
                <a:cs typeface="Times New Roman" panose="02020603050405020304" pitchFamily="18" charset="0"/>
              </a:rPr>
              <a:t> Nino Horvat, da organizira oblikovanje ekipe prostovoljk in prostovoljcev za izvajanje projekta „Starejši za starejše“ v občini Ankaran.   </a:t>
            </a:r>
          </a:p>
          <a:p>
            <a:pPr marL="685800">
              <a:lnSpc>
                <a:spcPct val="115000"/>
              </a:lnSpc>
            </a:pPr>
            <a:r>
              <a:rPr lang="sl-SI" sz="2400" b="1" dirty="0">
                <a:effectLst/>
                <a:latin typeface="Calibri" panose="020F0502020204030204" pitchFamily="34" charset="0"/>
                <a:ea typeface="Calibri" panose="020F0502020204030204" pitchFamily="34" charset="0"/>
                <a:cs typeface="Times New Roman" panose="02020603050405020304" pitchFamily="18" charset="0"/>
              </a:rPr>
              <a:t>Predlog sklepa: za članico UO DU Ankaran </a:t>
            </a:r>
            <a:r>
              <a:rPr lang="sl-SI" sz="2400" b="1" dirty="0">
                <a:latin typeface="Calibri" panose="020F0502020204030204" pitchFamily="34" charset="0"/>
                <a:ea typeface="Calibri" panose="020F0502020204030204" pitchFamily="34" charset="0"/>
                <a:cs typeface="Times New Roman" panose="02020603050405020304" pitchFamily="18" charset="0"/>
              </a:rPr>
              <a:t>O</a:t>
            </a:r>
            <a:r>
              <a:rPr lang="sl-SI" sz="2400" b="1" dirty="0">
                <a:effectLst/>
                <a:latin typeface="Calibri" panose="020F0502020204030204" pitchFamily="34" charset="0"/>
                <a:ea typeface="Calibri" panose="020F0502020204030204" pitchFamily="34" charset="0"/>
                <a:cs typeface="Times New Roman" panose="02020603050405020304" pitchFamily="18" charset="0"/>
              </a:rPr>
              <a:t>bčni zbor izvoli </a:t>
            </a:r>
            <a:r>
              <a:rPr lang="sl-SI" sz="2400" b="1" dirty="0" err="1">
                <a:effectLst/>
                <a:latin typeface="Calibri" panose="020F0502020204030204" pitchFamily="34" charset="0"/>
                <a:ea typeface="Calibri" panose="020F0502020204030204" pitchFamily="34" charset="0"/>
                <a:cs typeface="Times New Roman" panose="02020603050405020304" pitchFamily="18" charset="0"/>
              </a:rPr>
              <a:t>Antonino</a:t>
            </a:r>
            <a:r>
              <a:rPr lang="sl-SI" sz="2400" b="1" dirty="0">
                <a:effectLst/>
                <a:latin typeface="Calibri" panose="020F0502020204030204" pitchFamily="34" charset="0"/>
                <a:ea typeface="Calibri" panose="020F0502020204030204" pitchFamily="34" charset="0"/>
                <a:cs typeface="Times New Roman" panose="02020603050405020304" pitchFamily="18" charset="0"/>
              </a:rPr>
              <a:t> Horvat.</a:t>
            </a:r>
          </a:p>
          <a:p>
            <a:pPr marL="685800">
              <a:lnSpc>
                <a:spcPct val="115000"/>
              </a:lnSpc>
            </a:pPr>
            <a:endParaRPr lang="sl-SI"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sl-SI" sz="2400" dirty="0">
              <a:latin typeface="Calibri" panose="020F0502020204030204" pitchFamily="34" charset="0"/>
              <a:ea typeface="Calibri" panose="020F0502020204030204" pitchFamily="34" charset="0"/>
              <a:cs typeface="Times New Roman" panose="02020603050405020304" pitchFamily="18" charset="0"/>
            </a:endParaRPr>
          </a:p>
          <a:p>
            <a:r>
              <a:rPr lang="sl-SI" sz="1800" dirty="0">
                <a:effectLst/>
                <a:latin typeface="Calibri" panose="020F0502020204030204" pitchFamily="34" charset="0"/>
                <a:ea typeface="Calibri" panose="020F0502020204030204" pitchFamily="34" charset="0"/>
                <a:cs typeface="Times New Roman" panose="02020603050405020304" pitchFamily="18" charset="0"/>
              </a:rPr>
              <a:t>          Predsednik delovnega predsedstva se prisotnim zahvali za sodelovanje.</a:t>
            </a:r>
            <a:endParaRPr lang="sl-SI" dirty="0"/>
          </a:p>
        </p:txBody>
      </p:sp>
    </p:spTree>
    <p:extLst>
      <p:ext uri="{BB962C8B-B14F-4D97-AF65-F5344CB8AC3E}">
        <p14:creationId xmlns:p14="http://schemas.microsoft.com/office/powerpoint/2010/main" val="50014196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ljeZBesedilom 2">
            <a:extLst>
              <a:ext uri="{FF2B5EF4-FFF2-40B4-BE49-F238E27FC236}">
                <a16:creationId xmlns:a16="http://schemas.microsoft.com/office/drawing/2014/main" id="{9A78F29B-204A-B262-6021-D79A3E3BB669}"/>
              </a:ext>
            </a:extLst>
          </p:cNvPr>
          <p:cNvSpPr txBox="1"/>
          <p:nvPr/>
        </p:nvSpPr>
        <p:spPr>
          <a:xfrm>
            <a:off x="745588" y="837028"/>
            <a:ext cx="10944664" cy="5816977"/>
          </a:xfrm>
          <a:prstGeom prst="rect">
            <a:avLst/>
          </a:prstGeom>
          <a:noFill/>
        </p:spPr>
        <p:txBody>
          <a:bodyPr wrap="square">
            <a:spAutoFit/>
          </a:bodyPr>
          <a:lstStyle/>
          <a:p>
            <a:endParaRPr lang="sl-SI" dirty="0"/>
          </a:p>
          <a:p>
            <a:r>
              <a:rPr lang="sl-SI" dirty="0">
                <a:solidFill>
                  <a:srgbClr val="FF0000"/>
                </a:solidFill>
              </a:rPr>
              <a:t>-</a:t>
            </a:r>
            <a:r>
              <a:rPr lang="sl-SI" sz="3600" dirty="0">
                <a:solidFill>
                  <a:srgbClr val="FF0000"/>
                </a:solidFill>
              </a:rPr>
              <a:t>Kadrovski predlogi</a:t>
            </a:r>
          </a:p>
          <a:p>
            <a:endParaRPr lang="sl-SI" dirty="0"/>
          </a:p>
          <a:p>
            <a:r>
              <a:rPr lang="sl-SI" sz="2400" dirty="0"/>
              <a:t>-Zaradi odstopa dveh nadomestnih članov iz NO je UO evidentiral nadomestna člana: Švara Bojana in </a:t>
            </a:r>
            <a:r>
              <a:rPr lang="sl-SI" sz="2400" dirty="0" err="1"/>
              <a:t>Costelo</a:t>
            </a:r>
            <a:r>
              <a:rPr lang="sl-SI" sz="2400" dirty="0"/>
              <a:t> Ljubico ter ju predlaga Občnemu zboru v izvolitev.</a:t>
            </a:r>
          </a:p>
          <a:p>
            <a:endParaRPr lang="sl-SI" sz="2400" dirty="0"/>
          </a:p>
          <a:p>
            <a:r>
              <a:rPr lang="sl-SI" sz="2400" b="1" dirty="0"/>
              <a:t>Predlog sklepa:  Švara Bojan in </a:t>
            </a:r>
            <a:r>
              <a:rPr lang="sl-SI" sz="2400" b="1" dirty="0" err="1"/>
              <a:t>Costelo</a:t>
            </a:r>
            <a:r>
              <a:rPr lang="sl-SI" sz="2400" b="1" dirty="0"/>
              <a:t> Ljubica se izvolita v Nadzorni odbor DU Ankaran.</a:t>
            </a:r>
          </a:p>
          <a:p>
            <a:endParaRPr lang="sl-SI" sz="2400" b="1" dirty="0"/>
          </a:p>
          <a:p>
            <a:pPr marL="285750" indent="-285750">
              <a:buFontTx/>
              <a:buChar char="-"/>
            </a:pPr>
            <a:r>
              <a:rPr lang="sl-SI" sz="2400" dirty="0"/>
              <a:t>Izvolitev treh članov Disciplinske komisije. UO predlaga Občnemu zboru naslednje člane/ ice: </a:t>
            </a:r>
            <a:r>
              <a:rPr lang="sl-SI" sz="2400" dirty="0" err="1"/>
              <a:t>Ačko</a:t>
            </a:r>
            <a:r>
              <a:rPr lang="sl-SI" sz="2400" dirty="0"/>
              <a:t> Ljudmila, Drozg Karel in Pišot Jadran.</a:t>
            </a:r>
          </a:p>
          <a:p>
            <a:pPr marL="285750" indent="-285750">
              <a:buFontTx/>
              <a:buChar char="-"/>
            </a:pPr>
            <a:endParaRPr lang="sl-SI" sz="2400" dirty="0"/>
          </a:p>
          <a:p>
            <a:r>
              <a:rPr lang="sl-SI" sz="2400" b="1" dirty="0"/>
              <a:t>Predlog sklepa: V Disciplinsko komisijo DU Ankaran se izvolijo : </a:t>
            </a:r>
            <a:r>
              <a:rPr lang="sl-SI" sz="2400" b="1" dirty="0" err="1"/>
              <a:t>Ačko</a:t>
            </a:r>
            <a:r>
              <a:rPr lang="sl-SI" sz="2400" b="1" dirty="0"/>
              <a:t> Ljudmila (predsednica) in Drozg Karel ter Pišot Jadran (člana).</a:t>
            </a:r>
          </a:p>
          <a:p>
            <a:pPr marL="285750" indent="-285750">
              <a:buFontTx/>
              <a:buChar char="-"/>
            </a:pPr>
            <a:endParaRPr lang="sl-SI" dirty="0"/>
          </a:p>
          <a:p>
            <a:pPr marL="285750" indent="-285750">
              <a:buFontTx/>
              <a:buChar char="-"/>
            </a:pPr>
            <a:endParaRPr lang="sl-SI" dirty="0"/>
          </a:p>
        </p:txBody>
      </p:sp>
    </p:spTree>
    <p:extLst>
      <p:ext uri="{BB962C8B-B14F-4D97-AF65-F5344CB8AC3E}">
        <p14:creationId xmlns:p14="http://schemas.microsoft.com/office/powerpoint/2010/main" val="225125598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7606BA3E-FB26-EF95-5C8A-4126C1D94E9B}"/>
              </a:ext>
            </a:extLst>
          </p:cNvPr>
          <p:cNvSpPr>
            <a:spLocks noGrp="1"/>
          </p:cNvSpPr>
          <p:nvPr>
            <p:ph type="ctrTitle"/>
          </p:nvPr>
        </p:nvSpPr>
        <p:spPr/>
        <p:txBody>
          <a:bodyPr/>
          <a:lstStyle/>
          <a:p>
            <a:r>
              <a:rPr lang="sl-SI" dirty="0">
                <a:solidFill>
                  <a:srgbClr val="FF0000"/>
                </a:solidFill>
              </a:rPr>
              <a:t>-Vprašanja in odgovori</a:t>
            </a:r>
          </a:p>
        </p:txBody>
      </p:sp>
      <p:sp>
        <p:nvSpPr>
          <p:cNvPr id="3" name="Podnaslov 2">
            <a:extLst>
              <a:ext uri="{FF2B5EF4-FFF2-40B4-BE49-F238E27FC236}">
                <a16:creationId xmlns:a16="http://schemas.microsoft.com/office/drawing/2014/main" id="{DF78EEB1-277E-6CF2-038E-C649B59B9337}"/>
              </a:ext>
            </a:extLst>
          </p:cNvPr>
          <p:cNvSpPr>
            <a:spLocks noGrp="1"/>
          </p:cNvSpPr>
          <p:nvPr>
            <p:ph type="subTitle" idx="1"/>
          </p:nvPr>
        </p:nvSpPr>
        <p:spPr>
          <a:xfrm>
            <a:off x="1524000" y="3509963"/>
            <a:ext cx="9144000" cy="1655762"/>
          </a:xfrm>
        </p:spPr>
        <p:txBody>
          <a:bodyPr/>
          <a:lstStyle/>
          <a:p>
            <a:endParaRPr lang="sl-SI" dirty="0"/>
          </a:p>
          <a:p>
            <a:endParaRPr lang="sl-SI" dirty="0"/>
          </a:p>
          <a:p>
            <a:r>
              <a:rPr lang="sl-SI" sz="3200" dirty="0"/>
              <a:t>Občni zbor DU ANKARAN, 17. marca 2023</a:t>
            </a:r>
          </a:p>
        </p:txBody>
      </p:sp>
    </p:spTree>
    <p:extLst>
      <p:ext uri="{BB962C8B-B14F-4D97-AF65-F5344CB8AC3E}">
        <p14:creationId xmlns:p14="http://schemas.microsoft.com/office/powerpoint/2010/main" val="229181174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A8C18AE7-EC31-BC06-C8ED-EFA1F65771DE}"/>
              </a:ext>
            </a:extLst>
          </p:cNvPr>
          <p:cNvSpPr>
            <a:spLocks noGrp="1"/>
          </p:cNvSpPr>
          <p:nvPr>
            <p:ph type="ctrTitle"/>
          </p:nvPr>
        </p:nvSpPr>
        <p:spPr>
          <a:xfrm>
            <a:off x="1524000" y="1122363"/>
            <a:ext cx="9144000" cy="1457551"/>
          </a:xfrm>
        </p:spPr>
        <p:txBody>
          <a:bodyPr>
            <a:normAutofit fontScale="90000"/>
          </a:bodyPr>
          <a:lstStyle/>
          <a:p>
            <a:r>
              <a:rPr lang="sl-SI" dirty="0">
                <a:solidFill>
                  <a:srgbClr val="00B050"/>
                </a:solidFill>
              </a:rPr>
              <a:t>Društvo upokojencev in starejših občanov Ankarana se</a:t>
            </a:r>
          </a:p>
        </p:txBody>
      </p:sp>
      <p:sp>
        <p:nvSpPr>
          <p:cNvPr id="3" name="Podnaslov 2">
            <a:extLst>
              <a:ext uri="{FF2B5EF4-FFF2-40B4-BE49-F238E27FC236}">
                <a16:creationId xmlns:a16="http://schemas.microsoft.com/office/drawing/2014/main" id="{45AA97B7-EF8D-C8BD-4C5C-0F9D6BB1FC4B}"/>
              </a:ext>
            </a:extLst>
          </p:cNvPr>
          <p:cNvSpPr>
            <a:spLocks noGrp="1"/>
          </p:cNvSpPr>
          <p:nvPr>
            <p:ph type="subTitle" idx="1"/>
          </p:nvPr>
        </p:nvSpPr>
        <p:spPr/>
        <p:txBody>
          <a:bodyPr>
            <a:noAutofit/>
          </a:bodyPr>
          <a:lstStyle/>
          <a:p>
            <a:r>
              <a:rPr lang="sl-SI" sz="6000" dirty="0">
                <a:solidFill>
                  <a:srgbClr val="FF0000"/>
                </a:solidFill>
              </a:rPr>
              <a:t>ZAHVALJUJE  ZA SODELOVANJE</a:t>
            </a:r>
          </a:p>
        </p:txBody>
      </p:sp>
    </p:spTree>
    <p:extLst>
      <p:ext uri="{BB962C8B-B14F-4D97-AF65-F5344CB8AC3E}">
        <p14:creationId xmlns:p14="http://schemas.microsoft.com/office/powerpoint/2010/main" val="110774669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4591398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ljeZBesedilom 2">
            <a:extLst>
              <a:ext uri="{FF2B5EF4-FFF2-40B4-BE49-F238E27FC236}">
                <a16:creationId xmlns:a16="http://schemas.microsoft.com/office/drawing/2014/main" id="{F75B756F-5EEB-B6A1-6816-DF9C1CB2C010}"/>
              </a:ext>
            </a:extLst>
          </p:cNvPr>
          <p:cNvSpPr txBox="1"/>
          <p:nvPr/>
        </p:nvSpPr>
        <p:spPr>
          <a:xfrm>
            <a:off x="375557" y="342901"/>
            <a:ext cx="11593286" cy="5805372"/>
          </a:xfrm>
          <a:prstGeom prst="rect">
            <a:avLst/>
          </a:prstGeom>
          <a:noFill/>
        </p:spPr>
        <p:txBody>
          <a:bodyPr wrap="square">
            <a:spAutoFit/>
          </a:bodyPr>
          <a:lstStyle/>
          <a:p>
            <a:pPr marL="228600">
              <a:lnSpc>
                <a:spcPct val="115000"/>
              </a:lnSpc>
              <a:spcAft>
                <a:spcPts val="1000"/>
              </a:spcAft>
            </a:pPr>
            <a:r>
              <a:rPr lang="sl-SI" sz="2400" b="1" dirty="0">
                <a:effectLst/>
                <a:latin typeface="Calibri" panose="020F0502020204030204" pitchFamily="34" charset="0"/>
                <a:ea typeface="Calibri" panose="020F0502020204030204" pitchFamily="34" charset="0"/>
                <a:cs typeface="Times New Roman" panose="02020603050405020304" pitchFamily="18" charset="0"/>
              </a:rPr>
              <a:t>POTEK OBČNEGA ZBORA</a:t>
            </a:r>
          </a:p>
          <a:p>
            <a:pPr marL="228600">
              <a:lnSpc>
                <a:spcPct val="115000"/>
              </a:lnSpc>
              <a:spcAft>
                <a:spcPts val="1000"/>
              </a:spcAft>
            </a:pPr>
            <a:endParaRPr lang="sl-SI" sz="2400" b="1" dirty="0">
              <a:effectLst/>
              <a:latin typeface="Calibri" panose="020F0502020204030204" pitchFamily="34" charset="0"/>
              <a:ea typeface="Calibri" panose="020F0502020204030204" pitchFamily="34" charset="0"/>
              <a:cs typeface="Times New Roman" panose="02020603050405020304" pitchFamily="18" charset="0"/>
            </a:endParaRPr>
          </a:p>
          <a:p>
            <a:pPr marL="457200">
              <a:lnSpc>
                <a:spcPct val="115000"/>
              </a:lnSpc>
              <a:spcAft>
                <a:spcPts val="1000"/>
              </a:spcAft>
            </a:pPr>
            <a:r>
              <a:rPr lang="sl-SI" sz="2400" dirty="0">
                <a:effectLst/>
                <a:latin typeface="Calibri" panose="020F0502020204030204" pitchFamily="34" charset="0"/>
                <a:ea typeface="Calibri" panose="020F0502020204030204" pitchFamily="34" charset="0"/>
                <a:cs typeface="Times New Roman" panose="02020603050405020304" pitchFamily="18" charset="0"/>
              </a:rPr>
              <a:t>Predsednik A. Jamnik predlaga prisotnim v sprejem predlagane kandidate. Opravi glasovanje z dviganjem rok. Ugotovi rezultat glasovanja in povabi izvoljene, da zasedejo delovna mesta.</a:t>
            </a:r>
          </a:p>
          <a:p>
            <a:pPr marL="457200">
              <a:lnSpc>
                <a:spcPct val="115000"/>
              </a:lnSpc>
              <a:spcAft>
                <a:spcPts val="1000"/>
              </a:spcAft>
            </a:pPr>
            <a:r>
              <a:rPr lang="sl-SI" sz="2400" dirty="0">
                <a:effectLst/>
                <a:latin typeface="Calibri" panose="020F0502020204030204" pitchFamily="34" charset="0"/>
                <a:ea typeface="Calibri" panose="020F0502020204030204" pitchFamily="34" charset="0"/>
                <a:cs typeface="Times New Roman" panose="02020603050405020304" pitchFamily="18" charset="0"/>
              </a:rPr>
              <a:t>Pozove verifikacijsko komisijo, da poda poročilo o prisotnosti članov na občnem zboru. V skladu z določili statuta DU Ankaran je zbor sklepčen če je prisotno več kot polovica članov društva. Če občni zbor ni sklepčen se zasedanje odloži za 15 minut, po tem času je zbor sklepčen, če je prisotnih najmanj desetina vseh članov, glede na to, da je članarino za leto 2022 plačalo 123 članov  je to 24 članov.</a:t>
            </a:r>
          </a:p>
          <a:p>
            <a:pPr marL="457200">
              <a:lnSpc>
                <a:spcPct val="115000"/>
              </a:lnSpc>
              <a:spcAft>
                <a:spcPts val="1000"/>
              </a:spcAft>
            </a:pPr>
            <a:r>
              <a:rPr lang="sl-SI" sz="2400" dirty="0">
                <a:effectLst/>
                <a:latin typeface="Calibri" panose="020F0502020204030204" pitchFamily="34" charset="0"/>
                <a:ea typeface="Calibri" panose="020F0502020204030204" pitchFamily="34" charset="0"/>
                <a:cs typeface="Times New Roman" panose="02020603050405020304" pitchFamily="18" charset="0"/>
              </a:rPr>
              <a:t>Verifikacijska komisija poroča, da je prisotnih    članov.</a:t>
            </a:r>
          </a:p>
          <a:p>
            <a:pPr marL="457200">
              <a:lnSpc>
                <a:spcPct val="115000"/>
              </a:lnSpc>
              <a:spcAft>
                <a:spcPts val="1000"/>
              </a:spcAft>
            </a:pPr>
            <a:r>
              <a:rPr lang="sl-SI" sz="2400" dirty="0">
                <a:effectLst/>
                <a:latin typeface="Calibri" panose="020F0502020204030204" pitchFamily="34" charset="0"/>
                <a:ea typeface="Calibri" panose="020F0502020204030204" pitchFamily="34" charset="0"/>
                <a:cs typeface="Times New Roman" panose="02020603050405020304" pitchFamily="18" charset="0"/>
              </a:rPr>
              <a:t>Predsednik delovnega predsedstva ugotovi, da zbor lahko sklepčno odloča.</a:t>
            </a:r>
          </a:p>
        </p:txBody>
      </p:sp>
    </p:spTree>
    <p:extLst>
      <p:ext uri="{BB962C8B-B14F-4D97-AF65-F5344CB8AC3E}">
        <p14:creationId xmlns:p14="http://schemas.microsoft.com/office/powerpoint/2010/main" val="8856458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ljeZBesedilom 2">
            <a:extLst>
              <a:ext uri="{FF2B5EF4-FFF2-40B4-BE49-F238E27FC236}">
                <a16:creationId xmlns:a16="http://schemas.microsoft.com/office/drawing/2014/main" id="{ACD90C16-9337-16DF-E9C3-527C4182EC7D}"/>
              </a:ext>
            </a:extLst>
          </p:cNvPr>
          <p:cNvSpPr txBox="1"/>
          <p:nvPr/>
        </p:nvSpPr>
        <p:spPr>
          <a:xfrm>
            <a:off x="489857" y="342901"/>
            <a:ext cx="11544300" cy="6054030"/>
          </a:xfrm>
          <a:prstGeom prst="rect">
            <a:avLst/>
          </a:prstGeom>
          <a:noFill/>
        </p:spPr>
        <p:txBody>
          <a:bodyPr wrap="square">
            <a:spAutoFit/>
          </a:bodyPr>
          <a:lstStyle/>
          <a:p>
            <a:pPr marL="228600">
              <a:lnSpc>
                <a:spcPct val="115000"/>
              </a:lnSpc>
            </a:pPr>
            <a:r>
              <a:rPr lang="sl-SI" sz="2400" b="1" dirty="0">
                <a:effectLst/>
                <a:latin typeface="Calibri" panose="020F0502020204030204" pitchFamily="34" charset="0"/>
                <a:ea typeface="Calibri" panose="020F0502020204030204" pitchFamily="34" charset="0"/>
                <a:cs typeface="Times New Roman" panose="02020603050405020304" pitchFamily="18" charset="0"/>
              </a:rPr>
              <a:t>POTEK OBČNEGA ZBORA</a:t>
            </a:r>
            <a:endParaRPr lang="sl-SI" sz="2400" dirty="0">
              <a:effectLst/>
              <a:latin typeface="Calibri" panose="020F0502020204030204" pitchFamily="34" charset="0"/>
              <a:ea typeface="Calibri" panose="020F0502020204030204" pitchFamily="34" charset="0"/>
              <a:cs typeface="Times New Roman" panose="02020603050405020304" pitchFamily="18" charset="0"/>
            </a:endParaRPr>
          </a:p>
          <a:p>
            <a:pPr marL="228600">
              <a:lnSpc>
                <a:spcPct val="115000"/>
              </a:lnSpc>
              <a:spcAft>
                <a:spcPts val="1000"/>
              </a:spcAft>
            </a:pPr>
            <a:r>
              <a:rPr lang="sl-SI" sz="1800" dirty="0">
                <a:effectLst/>
                <a:latin typeface="Calibri" panose="020F0502020204030204" pitchFamily="34" charset="0"/>
                <a:ea typeface="Calibri" panose="020F0502020204030204" pitchFamily="34" charset="0"/>
                <a:cs typeface="Times New Roman" panose="02020603050405020304" pitchFamily="18" charset="0"/>
              </a:rPr>
              <a:t> </a:t>
            </a:r>
          </a:p>
          <a:p>
            <a:pPr marL="228600">
              <a:lnSpc>
                <a:spcPct val="115000"/>
              </a:lnSpc>
              <a:spcAft>
                <a:spcPts val="1000"/>
              </a:spcAft>
            </a:pPr>
            <a:endParaRPr lang="sl-SI" sz="1600" dirty="0">
              <a:effectLst/>
              <a:latin typeface="Calibri" panose="020F0502020204030204" pitchFamily="34" charset="0"/>
              <a:ea typeface="Calibri" panose="020F0502020204030204" pitchFamily="34" charset="0"/>
              <a:cs typeface="Times New Roman" panose="02020603050405020304" pitchFamily="18" charset="0"/>
            </a:endParaRPr>
          </a:p>
          <a:p>
            <a:pPr marL="457200">
              <a:lnSpc>
                <a:spcPct val="115000"/>
              </a:lnSpc>
              <a:spcAft>
                <a:spcPts val="1000"/>
              </a:spcAft>
            </a:pPr>
            <a:r>
              <a:rPr lang="sl-SI" sz="36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Ad.2: </a:t>
            </a:r>
            <a:r>
              <a:rPr lang="sl-SI" sz="36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Sprejem </a:t>
            </a:r>
            <a:r>
              <a:rPr lang="sl-SI" sz="36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P</a:t>
            </a:r>
            <a:r>
              <a:rPr lang="sl-SI" sz="36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oslovnika o delu občnega zbora</a:t>
            </a:r>
            <a:endParaRPr lang="sl-SI" sz="3600" dirty="0">
              <a:effectLst/>
              <a:latin typeface="Calibri" panose="020F0502020204030204" pitchFamily="34" charset="0"/>
              <a:ea typeface="Calibri" panose="020F0502020204030204" pitchFamily="34" charset="0"/>
              <a:cs typeface="Times New Roman" panose="02020603050405020304" pitchFamily="18" charset="0"/>
            </a:endParaRPr>
          </a:p>
          <a:p>
            <a:pPr marL="685800">
              <a:lnSpc>
                <a:spcPct val="115000"/>
              </a:lnSpc>
            </a:pPr>
            <a:r>
              <a:rPr lang="sl-SI" sz="3600" dirty="0">
                <a:effectLst/>
                <a:latin typeface="Calibri" panose="020F0502020204030204" pitchFamily="34" charset="0"/>
                <a:ea typeface="Calibri" panose="020F0502020204030204" pitchFamily="34" charset="0"/>
                <a:cs typeface="Times New Roman" panose="02020603050405020304" pitchFamily="18" charset="0"/>
              </a:rPr>
              <a:t>Na ekranu je predstavljen poslovnik o delu  občnega zbora.</a:t>
            </a:r>
          </a:p>
          <a:p>
            <a:pPr marL="685800">
              <a:lnSpc>
                <a:spcPct val="115000"/>
              </a:lnSpc>
            </a:pPr>
            <a:r>
              <a:rPr lang="sl-SI" sz="3600" dirty="0">
                <a:effectLst/>
                <a:latin typeface="Calibri" panose="020F0502020204030204" pitchFamily="34" charset="0"/>
                <a:ea typeface="Calibri" panose="020F0502020204030204" pitchFamily="34" charset="0"/>
                <a:cs typeface="Times New Roman" panose="02020603050405020304" pitchFamily="18" charset="0"/>
              </a:rPr>
              <a:t>Predsednik predlaga prisotnim, da z dvigom rok potrdijo poslovnik.</a:t>
            </a:r>
          </a:p>
          <a:p>
            <a:pPr marL="685800">
              <a:lnSpc>
                <a:spcPct val="115000"/>
              </a:lnSpc>
              <a:spcAft>
                <a:spcPts val="1000"/>
              </a:spcAft>
            </a:pPr>
            <a:r>
              <a:rPr lang="sl-SI" sz="3600" dirty="0">
                <a:effectLst/>
                <a:latin typeface="Calibri" panose="020F0502020204030204" pitchFamily="34" charset="0"/>
                <a:ea typeface="Calibri" panose="020F0502020204030204" pitchFamily="34" charset="0"/>
                <a:cs typeface="Times New Roman" panose="02020603050405020304" pitchFamily="18" charset="0"/>
              </a:rPr>
              <a:t>Po glasovanju ugotovi, da je poslovnik sprejet.</a:t>
            </a:r>
          </a:p>
          <a:p>
            <a:pPr>
              <a:lnSpc>
                <a:spcPct val="115000"/>
              </a:lnSpc>
              <a:spcAft>
                <a:spcPts val="1000"/>
              </a:spcAft>
            </a:pPr>
            <a:r>
              <a:rPr lang="sl-SI" sz="3600" dirty="0">
                <a:effectLst/>
                <a:latin typeface="Calibri" panose="020F0502020204030204" pitchFamily="34" charset="0"/>
                <a:ea typeface="Calibri" panose="020F0502020204030204" pitchFamily="34" charset="0"/>
                <a:cs typeface="Times New Roman" panose="02020603050405020304" pitchFamily="18" charset="0"/>
              </a:rPr>
              <a:t> </a:t>
            </a:r>
          </a:p>
        </p:txBody>
      </p:sp>
    </p:spTree>
    <p:extLst>
      <p:ext uri="{BB962C8B-B14F-4D97-AF65-F5344CB8AC3E}">
        <p14:creationId xmlns:p14="http://schemas.microsoft.com/office/powerpoint/2010/main" val="28201328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2525C21A-39DE-468D-BEE3-ED9FBD2FC8BF}"/>
              </a:ext>
            </a:extLst>
          </p:cNvPr>
          <p:cNvSpPr>
            <a:spLocks noGrp="1"/>
          </p:cNvSpPr>
          <p:nvPr>
            <p:ph type="title"/>
          </p:nvPr>
        </p:nvSpPr>
        <p:spPr>
          <a:xfrm>
            <a:off x="2289629" y="365127"/>
            <a:ext cx="10515600" cy="607332"/>
          </a:xfrm>
        </p:spPr>
        <p:txBody>
          <a:bodyPr>
            <a:normAutofit/>
          </a:bodyPr>
          <a:lstStyle/>
          <a:p>
            <a:r>
              <a:rPr lang="sl-SI" sz="2800" dirty="0">
                <a:solidFill>
                  <a:srgbClr val="FF0000"/>
                </a:solidFill>
              </a:rPr>
              <a:t>2.SPREJEM POSLOVNIK  O DELU OBČNEGA ZBORA</a:t>
            </a:r>
          </a:p>
        </p:txBody>
      </p:sp>
      <p:sp>
        <p:nvSpPr>
          <p:cNvPr id="3" name="Označba mesta vsebine 2">
            <a:extLst>
              <a:ext uri="{FF2B5EF4-FFF2-40B4-BE49-F238E27FC236}">
                <a16:creationId xmlns:a16="http://schemas.microsoft.com/office/drawing/2014/main" id="{1E803526-4D35-44B1-87F5-4EDB7B7AB739}"/>
              </a:ext>
            </a:extLst>
          </p:cNvPr>
          <p:cNvSpPr>
            <a:spLocks noGrp="1"/>
          </p:cNvSpPr>
          <p:nvPr>
            <p:ph idx="1"/>
          </p:nvPr>
        </p:nvSpPr>
        <p:spPr>
          <a:xfrm>
            <a:off x="406400" y="972460"/>
            <a:ext cx="10947401" cy="5747654"/>
          </a:xfrm>
        </p:spPr>
        <p:txBody>
          <a:bodyPr>
            <a:noAutofit/>
          </a:bodyPr>
          <a:lstStyle/>
          <a:p>
            <a:r>
              <a:rPr lang="sl-SI" sz="1600" b="1" dirty="0">
                <a:effectLst/>
                <a:latin typeface="Times New Roman" panose="02020603050405020304" pitchFamily="18" charset="0"/>
                <a:ea typeface="Times New Roman" panose="02020603050405020304" pitchFamily="18" charset="0"/>
              </a:rPr>
              <a:t>1. </a:t>
            </a:r>
            <a:r>
              <a:rPr lang="sl-SI" sz="1600" b="1" dirty="0">
                <a:solidFill>
                  <a:srgbClr val="FF0000"/>
                </a:solidFill>
                <a:effectLst/>
                <a:latin typeface="Times New Roman" panose="02020603050405020304" pitchFamily="18" charset="0"/>
                <a:ea typeface="Times New Roman" panose="02020603050405020304" pitchFamily="18" charset="0"/>
              </a:rPr>
              <a:t>SESTAVA OBČNEGA ZBORA</a:t>
            </a:r>
            <a:endParaRPr lang="sl-SI" sz="1600" dirty="0">
              <a:effectLst/>
              <a:latin typeface="Times New Roman" panose="02020603050405020304" pitchFamily="18" charset="0"/>
              <a:ea typeface="Times New Roman" panose="02020603050405020304" pitchFamily="18" charset="0"/>
            </a:endParaRPr>
          </a:p>
          <a:p>
            <a:r>
              <a:rPr lang="sl-SI" sz="2000" dirty="0">
                <a:effectLst/>
                <a:latin typeface="Times New Roman" panose="02020603050405020304" pitchFamily="18" charset="0"/>
                <a:ea typeface="Times New Roman" panose="02020603050405020304" pitchFamily="18" charset="0"/>
              </a:rPr>
              <a:t>OZ sestavljajo vsi člani DU, ki so poravnali članarino za leto 2021</a:t>
            </a:r>
          </a:p>
          <a:p>
            <a:r>
              <a:rPr lang="sl-SI" sz="1600" b="1" dirty="0">
                <a:effectLst/>
                <a:latin typeface="Times New Roman" panose="02020603050405020304" pitchFamily="18" charset="0"/>
                <a:ea typeface="Times New Roman" panose="02020603050405020304" pitchFamily="18" charset="0"/>
              </a:rPr>
              <a:t>2. </a:t>
            </a:r>
            <a:r>
              <a:rPr lang="sl-SI" sz="1600" b="1" dirty="0">
                <a:solidFill>
                  <a:srgbClr val="FF0000"/>
                </a:solidFill>
                <a:effectLst/>
                <a:latin typeface="Times New Roman" panose="02020603050405020304" pitchFamily="18" charset="0"/>
                <a:ea typeface="Times New Roman" panose="02020603050405020304" pitchFamily="18" charset="0"/>
              </a:rPr>
              <a:t>DELOVNO PREDSEDSTVO</a:t>
            </a:r>
            <a:endParaRPr lang="sl-SI" sz="1600" dirty="0">
              <a:effectLst/>
              <a:latin typeface="Times New Roman" panose="02020603050405020304" pitchFamily="18" charset="0"/>
              <a:ea typeface="Times New Roman" panose="02020603050405020304" pitchFamily="18" charset="0"/>
            </a:endParaRPr>
          </a:p>
          <a:p>
            <a:r>
              <a:rPr lang="sl-SI" sz="2000" dirty="0">
                <a:effectLst/>
                <a:latin typeface="Times New Roman" panose="02020603050405020304" pitchFamily="18" charset="0"/>
                <a:ea typeface="Times New Roman" panose="02020603050405020304" pitchFamily="18" charset="0"/>
              </a:rPr>
              <a:t>Predsednik DU predlaga izvolitev delovnega predsedstva, ki vodi OZ. Delovno predsedstvo sestavljajo: predsednik in dva člana.</a:t>
            </a:r>
          </a:p>
          <a:p>
            <a:r>
              <a:rPr lang="sl-SI" sz="2000" b="1" dirty="0">
                <a:effectLst/>
                <a:latin typeface="Times New Roman" panose="02020603050405020304" pitchFamily="18" charset="0"/>
                <a:ea typeface="Times New Roman" panose="02020603050405020304" pitchFamily="18" charset="0"/>
              </a:rPr>
              <a:t>3. </a:t>
            </a:r>
            <a:r>
              <a:rPr lang="sl-SI" sz="2000" b="1" dirty="0">
                <a:solidFill>
                  <a:srgbClr val="FF0000"/>
                </a:solidFill>
                <a:effectLst/>
                <a:latin typeface="Times New Roman" panose="02020603050405020304" pitchFamily="18" charset="0"/>
                <a:ea typeface="Times New Roman" panose="02020603050405020304" pitchFamily="18" charset="0"/>
              </a:rPr>
              <a:t>SPREJEM DNEVNEGA REDA</a:t>
            </a:r>
            <a:endParaRPr lang="sl-SI" sz="2000" dirty="0">
              <a:effectLst/>
              <a:latin typeface="Times New Roman" panose="02020603050405020304" pitchFamily="18" charset="0"/>
              <a:ea typeface="Times New Roman" panose="02020603050405020304" pitchFamily="18" charset="0"/>
            </a:endParaRPr>
          </a:p>
          <a:p>
            <a:r>
              <a:rPr lang="sl-SI" sz="2000" dirty="0">
                <a:effectLst/>
                <a:latin typeface="Times New Roman" panose="02020603050405020304" pitchFamily="18" charset="0"/>
                <a:ea typeface="Times New Roman" panose="02020603050405020304" pitchFamily="18" charset="0"/>
              </a:rPr>
              <a:t>Predsednik delovnega predsedstva predlaga v sprejem predlog dnevnega reda, kot je naveden v vabilu, spremembe in dopolnitve dnevnega reda sprejme občni zbor. </a:t>
            </a:r>
          </a:p>
          <a:p>
            <a:r>
              <a:rPr lang="sl-SI" sz="1600" b="1" dirty="0">
                <a:effectLst/>
                <a:latin typeface="Times New Roman" panose="02020603050405020304" pitchFamily="18" charset="0"/>
                <a:ea typeface="Times New Roman" panose="02020603050405020304" pitchFamily="18" charset="0"/>
              </a:rPr>
              <a:t>4. </a:t>
            </a:r>
            <a:r>
              <a:rPr lang="sl-SI" sz="1600" b="1" dirty="0">
                <a:solidFill>
                  <a:srgbClr val="FF0000"/>
                </a:solidFill>
                <a:effectLst/>
                <a:latin typeface="Times New Roman" panose="02020603050405020304" pitchFamily="18" charset="0"/>
                <a:ea typeface="Times New Roman" panose="02020603050405020304" pitchFamily="18" charset="0"/>
              </a:rPr>
              <a:t>DELOVNA TELESA OZ SO:</a:t>
            </a:r>
            <a:endParaRPr lang="sl-SI" sz="1600" dirty="0">
              <a:effectLst/>
              <a:latin typeface="Times New Roman" panose="02020603050405020304" pitchFamily="18" charset="0"/>
              <a:ea typeface="Times New Roman" panose="02020603050405020304" pitchFamily="18" charset="0"/>
            </a:endParaRPr>
          </a:p>
          <a:p>
            <a:r>
              <a:rPr lang="sl-SI" sz="1600" dirty="0">
                <a:effectLst/>
                <a:latin typeface="Times New Roman" panose="02020603050405020304" pitchFamily="18" charset="0"/>
                <a:ea typeface="Times New Roman" panose="02020603050405020304" pitchFamily="18" charset="0"/>
              </a:rPr>
              <a:t>  </a:t>
            </a:r>
            <a:r>
              <a:rPr lang="sl-SI" sz="2000" dirty="0">
                <a:effectLst/>
                <a:latin typeface="Times New Roman" panose="02020603050405020304" pitchFamily="18" charset="0"/>
                <a:ea typeface="Times New Roman" panose="02020603050405020304" pitchFamily="18" charset="0"/>
              </a:rPr>
              <a:t>-  verifikacijska komisija, ki je obenem volilna komisija, sestavljajo jo predsednik in dva člana</a:t>
            </a:r>
          </a:p>
          <a:p>
            <a:r>
              <a:rPr lang="sl-SI" sz="2000" dirty="0">
                <a:effectLst/>
                <a:latin typeface="Times New Roman" panose="02020603050405020304" pitchFamily="18" charset="0"/>
                <a:ea typeface="Times New Roman" panose="02020603050405020304" pitchFamily="18" charset="0"/>
              </a:rPr>
              <a:t>   -  zapisnikar in dva overovatelja zapisnika.  </a:t>
            </a:r>
          </a:p>
          <a:p>
            <a:r>
              <a:rPr lang="sl-SI" sz="1600" b="1" dirty="0">
                <a:effectLst/>
                <a:latin typeface="Times New Roman" panose="02020603050405020304" pitchFamily="18" charset="0"/>
                <a:ea typeface="Times New Roman" panose="02020603050405020304" pitchFamily="18" charset="0"/>
              </a:rPr>
              <a:t>5. </a:t>
            </a:r>
            <a:r>
              <a:rPr lang="sl-SI" sz="1600" b="1" dirty="0">
                <a:solidFill>
                  <a:srgbClr val="FF0000"/>
                </a:solidFill>
                <a:effectLst/>
                <a:latin typeface="Times New Roman" panose="02020603050405020304" pitchFamily="18" charset="0"/>
                <a:ea typeface="Times New Roman" panose="02020603050405020304" pitchFamily="18" charset="0"/>
              </a:rPr>
              <a:t>PRISOTNOST</a:t>
            </a:r>
            <a:endParaRPr lang="sl-SI" sz="1600" dirty="0">
              <a:effectLst/>
              <a:latin typeface="Times New Roman" panose="02020603050405020304" pitchFamily="18" charset="0"/>
              <a:ea typeface="Times New Roman" panose="02020603050405020304" pitchFamily="18" charset="0"/>
            </a:endParaRPr>
          </a:p>
          <a:p>
            <a:r>
              <a:rPr lang="sl-SI" sz="2000" dirty="0">
                <a:effectLst/>
                <a:latin typeface="Times New Roman" panose="02020603050405020304" pitchFamily="18" charset="0"/>
                <a:ea typeface="Times New Roman" panose="02020603050405020304" pitchFamily="18" charset="0"/>
              </a:rPr>
              <a:t>Verifikacijska komisija ugotovi prisotnost članov OZ, njen predsednik pa poda poročilo o prisotnosti.</a:t>
            </a:r>
          </a:p>
          <a:p>
            <a:r>
              <a:rPr lang="sl-SI" sz="1600" b="1" dirty="0">
                <a:effectLst/>
                <a:latin typeface="Times New Roman" panose="02020603050405020304" pitchFamily="18" charset="0"/>
                <a:ea typeface="Times New Roman" panose="02020603050405020304" pitchFamily="18" charset="0"/>
              </a:rPr>
              <a:t>6. </a:t>
            </a:r>
            <a:r>
              <a:rPr lang="sl-SI" sz="1600" b="1" dirty="0">
                <a:solidFill>
                  <a:srgbClr val="FF0000"/>
                </a:solidFill>
                <a:effectLst/>
                <a:latin typeface="Times New Roman" panose="02020603050405020304" pitchFamily="18" charset="0"/>
                <a:ea typeface="Times New Roman" panose="02020603050405020304" pitchFamily="18" charset="0"/>
              </a:rPr>
              <a:t>SKLEPČNOST</a:t>
            </a:r>
            <a:endParaRPr lang="sl-SI" sz="1600" dirty="0">
              <a:effectLst/>
              <a:latin typeface="Times New Roman" panose="02020603050405020304" pitchFamily="18" charset="0"/>
              <a:ea typeface="Times New Roman" panose="02020603050405020304" pitchFamily="18" charset="0"/>
            </a:endParaRPr>
          </a:p>
          <a:p>
            <a:r>
              <a:rPr lang="sl-SI" sz="2000" dirty="0">
                <a:effectLst/>
                <a:latin typeface="Times New Roman" panose="02020603050405020304" pitchFamily="18" charset="0"/>
                <a:ea typeface="Times New Roman" panose="02020603050405020304" pitchFamily="18" charset="0"/>
              </a:rPr>
              <a:t>OZ je sklepčen, če je prisotnih vsaj 1/2 članov DU. Če OZ ni sklepčen, se zasedanje odloži za 15 minut. Po poteku tega časa je OZ sklepčen, če je prisotnih najmanj desetina vseh članov.</a:t>
            </a:r>
            <a:endParaRPr lang="sl-SI" sz="2000" dirty="0"/>
          </a:p>
        </p:txBody>
      </p:sp>
    </p:spTree>
    <p:extLst>
      <p:ext uri="{BB962C8B-B14F-4D97-AF65-F5344CB8AC3E}">
        <p14:creationId xmlns:p14="http://schemas.microsoft.com/office/powerpoint/2010/main" val="24978458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002A22BF-FA98-4FFC-B5BB-0875ABB63AD8}"/>
              </a:ext>
            </a:extLst>
          </p:cNvPr>
          <p:cNvSpPr>
            <a:spLocks noGrp="1"/>
          </p:cNvSpPr>
          <p:nvPr>
            <p:ph type="title"/>
          </p:nvPr>
        </p:nvSpPr>
        <p:spPr>
          <a:xfrm>
            <a:off x="1872342" y="365126"/>
            <a:ext cx="9481457" cy="810532"/>
          </a:xfrm>
        </p:spPr>
        <p:txBody>
          <a:bodyPr>
            <a:normAutofit/>
          </a:bodyPr>
          <a:lstStyle/>
          <a:p>
            <a:r>
              <a:rPr lang="sl-SI" sz="2800" dirty="0">
                <a:solidFill>
                  <a:srgbClr val="FF0000"/>
                </a:solidFill>
              </a:rPr>
              <a:t>2. SPREJEM POSLOVNIK O DELU OBČNEGA ZBORA</a:t>
            </a:r>
          </a:p>
        </p:txBody>
      </p:sp>
      <p:sp>
        <p:nvSpPr>
          <p:cNvPr id="3" name="Označba mesta vsebine 2">
            <a:extLst>
              <a:ext uri="{FF2B5EF4-FFF2-40B4-BE49-F238E27FC236}">
                <a16:creationId xmlns:a16="http://schemas.microsoft.com/office/drawing/2014/main" id="{AE65D7D9-C2AA-4A91-8F23-5177BE6DFEE6}"/>
              </a:ext>
            </a:extLst>
          </p:cNvPr>
          <p:cNvSpPr>
            <a:spLocks noGrp="1"/>
          </p:cNvSpPr>
          <p:nvPr>
            <p:ph idx="1"/>
          </p:nvPr>
        </p:nvSpPr>
        <p:spPr>
          <a:xfrm>
            <a:off x="667657" y="1349830"/>
            <a:ext cx="10686143" cy="4827134"/>
          </a:xfrm>
        </p:spPr>
        <p:txBody>
          <a:bodyPr>
            <a:noAutofit/>
          </a:bodyPr>
          <a:lstStyle/>
          <a:p>
            <a:r>
              <a:rPr lang="sl-SI" sz="1600" b="1" dirty="0">
                <a:effectLst/>
                <a:latin typeface="Times New Roman" panose="02020603050405020304" pitchFamily="18" charset="0"/>
                <a:ea typeface="Times New Roman" panose="02020603050405020304" pitchFamily="18" charset="0"/>
              </a:rPr>
              <a:t>7. </a:t>
            </a:r>
            <a:r>
              <a:rPr lang="sl-SI" sz="1600" b="1" dirty="0">
                <a:solidFill>
                  <a:srgbClr val="FF0000"/>
                </a:solidFill>
                <a:effectLst/>
                <a:latin typeface="Times New Roman" panose="02020603050405020304" pitchFamily="18" charset="0"/>
                <a:ea typeface="Times New Roman" panose="02020603050405020304" pitchFamily="18" charset="0"/>
              </a:rPr>
              <a:t>PRAVICA  DO RAZPRAVE</a:t>
            </a:r>
            <a:endParaRPr lang="sl-SI" sz="1600" dirty="0">
              <a:effectLst/>
              <a:latin typeface="Times New Roman" panose="02020603050405020304" pitchFamily="18" charset="0"/>
              <a:ea typeface="Times New Roman" panose="02020603050405020304" pitchFamily="18" charset="0"/>
            </a:endParaRPr>
          </a:p>
          <a:p>
            <a:r>
              <a:rPr lang="sl-SI" sz="2000" dirty="0">
                <a:effectLst/>
                <a:latin typeface="Times New Roman" panose="02020603050405020304" pitchFamily="18" charset="0"/>
                <a:ea typeface="Times New Roman" panose="02020603050405020304" pitchFamily="18" charset="0"/>
              </a:rPr>
              <a:t>Pravico do razprave imajo člani OZ in gostje v skladu s sprejetim dnevnim redom - vendar o posamezni točki največ dvakrat. Udeleženec OZ ima pravico replike takoj, ko razpravljavec konča z razpravo, če želi pojasniti ali odgovoriti na kakšno vprašanje ali trditev razpravljavca. Replika lahko traja največ 3 minute.</a:t>
            </a:r>
            <a:r>
              <a:rPr lang="sl-SI" sz="1600" dirty="0">
                <a:effectLst/>
                <a:latin typeface="Times New Roman" panose="02020603050405020304" pitchFamily="18" charset="0"/>
                <a:ea typeface="Times New Roman" panose="02020603050405020304" pitchFamily="18" charset="0"/>
              </a:rPr>
              <a:t> </a:t>
            </a:r>
          </a:p>
          <a:p>
            <a:r>
              <a:rPr lang="sl-SI" sz="1600" b="1" dirty="0">
                <a:effectLst/>
                <a:latin typeface="Times New Roman" panose="02020603050405020304" pitchFamily="18" charset="0"/>
                <a:ea typeface="Times New Roman" panose="02020603050405020304" pitchFamily="18" charset="0"/>
              </a:rPr>
              <a:t>8. </a:t>
            </a:r>
            <a:r>
              <a:rPr lang="sl-SI" sz="1600" b="1" dirty="0">
                <a:solidFill>
                  <a:srgbClr val="FF0000"/>
                </a:solidFill>
                <a:effectLst/>
                <a:latin typeface="Times New Roman" panose="02020603050405020304" pitchFamily="18" charset="0"/>
                <a:ea typeface="Times New Roman" panose="02020603050405020304" pitchFamily="18" charset="0"/>
              </a:rPr>
              <a:t>OMEJITEV RAZPRAVE</a:t>
            </a:r>
            <a:endParaRPr lang="sl-SI" sz="1600" dirty="0">
              <a:effectLst/>
              <a:latin typeface="Times New Roman" panose="02020603050405020304" pitchFamily="18" charset="0"/>
              <a:ea typeface="Times New Roman" panose="02020603050405020304" pitchFamily="18" charset="0"/>
            </a:endParaRPr>
          </a:p>
          <a:p>
            <a:r>
              <a:rPr lang="sl-SI" sz="2000" dirty="0">
                <a:effectLst/>
                <a:latin typeface="Times New Roman" panose="02020603050405020304" pitchFamily="18" charset="0"/>
                <a:ea typeface="Times New Roman" panose="02020603050405020304" pitchFamily="18" charset="0"/>
              </a:rPr>
              <a:t>Vsak razpravljavec lahko skupno razpravlja največ 5 minut.</a:t>
            </a:r>
            <a:endParaRPr lang="sl-SI" sz="1600" dirty="0">
              <a:effectLst/>
              <a:latin typeface="Times New Roman" panose="02020603050405020304" pitchFamily="18" charset="0"/>
              <a:ea typeface="Times New Roman" panose="02020603050405020304" pitchFamily="18" charset="0"/>
            </a:endParaRPr>
          </a:p>
          <a:p>
            <a:r>
              <a:rPr lang="sl-SI" sz="1600" b="1" dirty="0">
                <a:effectLst/>
                <a:latin typeface="Times New Roman" panose="02020603050405020304" pitchFamily="18" charset="0"/>
                <a:ea typeface="Times New Roman" panose="02020603050405020304" pitchFamily="18" charset="0"/>
              </a:rPr>
              <a:t>9. </a:t>
            </a:r>
            <a:r>
              <a:rPr lang="sl-SI" sz="1600" b="1" dirty="0">
                <a:solidFill>
                  <a:srgbClr val="FF0000"/>
                </a:solidFill>
                <a:effectLst/>
                <a:latin typeface="Times New Roman" panose="02020603050405020304" pitchFamily="18" charset="0"/>
                <a:ea typeface="Times New Roman" panose="02020603050405020304" pitchFamily="18" charset="0"/>
              </a:rPr>
              <a:t>ODLOČANJE</a:t>
            </a:r>
            <a:endParaRPr lang="sl-SI" sz="1600" dirty="0">
              <a:effectLst/>
              <a:latin typeface="Times New Roman" panose="02020603050405020304" pitchFamily="18" charset="0"/>
              <a:ea typeface="Times New Roman" panose="02020603050405020304" pitchFamily="18" charset="0"/>
            </a:endParaRPr>
          </a:p>
          <a:p>
            <a:r>
              <a:rPr lang="sl-SI" sz="2000" dirty="0">
                <a:effectLst/>
                <a:latin typeface="Times New Roman" panose="02020603050405020304" pitchFamily="18" charset="0"/>
                <a:ea typeface="Times New Roman" panose="02020603050405020304" pitchFamily="18" charset="0"/>
              </a:rPr>
              <a:t>OZ odloča z večino glasov članov navzočih na OZ. Če je enako število glasov »ZA« in enako število »PROTI«, predlog ni sprejet. Volitve opravi volilna komisija in se opravijo z javnim glasovanjem z dviganjem rok, razen če občni zbor ne odloči drugače.</a:t>
            </a:r>
            <a:endParaRPr lang="sl-SI" sz="1600" dirty="0">
              <a:effectLst/>
              <a:latin typeface="Times New Roman" panose="02020603050405020304" pitchFamily="18" charset="0"/>
              <a:ea typeface="Times New Roman" panose="02020603050405020304" pitchFamily="18" charset="0"/>
            </a:endParaRPr>
          </a:p>
          <a:p>
            <a:r>
              <a:rPr lang="sl-SI" sz="1600" b="1" dirty="0">
                <a:effectLst/>
                <a:latin typeface="Times New Roman" panose="02020603050405020304" pitchFamily="18" charset="0"/>
                <a:ea typeface="Times New Roman" panose="02020603050405020304" pitchFamily="18" charset="0"/>
              </a:rPr>
              <a:t>10. </a:t>
            </a:r>
            <a:r>
              <a:rPr lang="sl-SI" sz="1600" b="1" dirty="0">
                <a:solidFill>
                  <a:srgbClr val="FF0000"/>
                </a:solidFill>
                <a:effectLst/>
                <a:latin typeface="Times New Roman" panose="02020603050405020304" pitchFamily="18" charset="0"/>
                <a:ea typeface="Times New Roman" panose="02020603050405020304" pitchFamily="18" charset="0"/>
              </a:rPr>
              <a:t>VZDRŽEVANJE REDA NA OZ</a:t>
            </a:r>
            <a:endParaRPr lang="sl-SI" sz="1600" dirty="0">
              <a:effectLst/>
              <a:latin typeface="Times New Roman" panose="02020603050405020304" pitchFamily="18" charset="0"/>
              <a:ea typeface="Times New Roman" panose="02020603050405020304" pitchFamily="18" charset="0"/>
            </a:endParaRPr>
          </a:p>
          <a:p>
            <a:r>
              <a:rPr lang="sl-SI" sz="2000" dirty="0">
                <a:effectLst/>
                <a:latin typeface="Times New Roman" panose="02020603050405020304" pitchFamily="18" charset="0"/>
                <a:ea typeface="Times New Roman" panose="02020603050405020304" pitchFamily="18" charset="0"/>
              </a:rPr>
              <a:t>Za red skrbi delovno predsedstvo </a:t>
            </a:r>
          </a:p>
          <a:p>
            <a:r>
              <a:rPr lang="sl-SI" sz="2000" dirty="0">
                <a:effectLst/>
                <a:latin typeface="Times New Roman" panose="02020603050405020304" pitchFamily="18" charset="0"/>
                <a:ea typeface="Times New Roman" panose="02020603050405020304" pitchFamily="18" charset="0"/>
              </a:rPr>
              <a:t> </a:t>
            </a:r>
          </a:p>
          <a:p>
            <a:endParaRPr lang="sl-SI" sz="1600" dirty="0"/>
          </a:p>
        </p:txBody>
      </p:sp>
    </p:spTree>
    <p:extLst>
      <p:ext uri="{BB962C8B-B14F-4D97-AF65-F5344CB8AC3E}">
        <p14:creationId xmlns:p14="http://schemas.microsoft.com/office/powerpoint/2010/main" val="15071788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ljeZBesedilom 2">
            <a:extLst>
              <a:ext uri="{FF2B5EF4-FFF2-40B4-BE49-F238E27FC236}">
                <a16:creationId xmlns:a16="http://schemas.microsoft.com/office/drawing/2014/main" id="{0E414AE2-6942-E77D-5DF0-27799AE52596}"/>
              </a:ext>
            </a:extLst>
          </p:cNvPr>
          <p:cNvSpPr txBox="1"/>
          <p:nvPr/>
        </p:nvSpPr>
        <p:spPr>
          <a:xfrm>
            <a:off x="440870" y="261257"/>
            <a:ext cx="11495315" cy="6287106"/>
          </a:xfrm>
          <a:prstGeom prst="rect">
            <a:avLst/>
          </a:prstGeom>
          <a:noFill/>
        </p:spPr>
        <p:txBody>
          <a:bodyPr wrap="square">
            <a:spAutoFit/>
          </a:bodyPr>
          <a:lstStyle/>
          <a:p>
            <a:pPr marL="228600">
              <a:lnSpc>
                <a:spcPct val="115000"/>
              </a:lnSpc>
            </a:pPr>
            <a:r>
              <a:rPr lang="sl-SI" sz="1800" b="1" dirty="0">
                <a:effectLst/>
                <a:latin typeface="Calibri" panose="020F0502020204030204" pitchFamily="34" charset="0"/>
                <a:ea typeface="Calibri" panose="020F0502020204030204" pitchFamily="34" charset="0"/>
                <a:cs typeface="Times New Roman" panose="02020603050405020304" pitchFamily="18" charset="0"/>
              </a:rPr>
              <a:t>POTEK OBČNEGA ZBORA</a:t>
            </a:r>
            <a:endParaRPr lang="sl-SI" sz="1600" dirty="0">
              <a:effectLst/>
              <a:latin typeface="Calibri" panose="020F0502020204030204" pitchFamily="34" charset="0"/>
              <a:ea typeface="Calibri" panose="020F0502020204030204" pitchFamily="34" charset="0"/>
              <a:cs typeface="Times New Roman" panose="02020603050405020304" pitchFamily="18" charset="0"/>
            </a:endParaRPr>
          </a:p>
          <a:p>
            <a:pPr marL="228600">
              <a:lnSpc>
                <a:spcPct val="115000"/>
              </a:lnSpc>
              <a:spcAft>
                <a:spcPts val="1000"/>
              </a:spcAft>
            </a:pPr>
            <a:r>
              <a:rPr lang="sl-SI" sz="3200" dirty="0">
                <a:effectLst/>
                <a:latin typeface="Calibri" panose="020F0502020204030204" pitchFamily="34" charset="0"/>
                <a:ea typeface="Calibri" panose="020F0502020204030204" pitchFamily="34" charset="0"/>
                <a:cs typeface="Times New Roman" panose="02020603050405020304" pitchFamily="18" charset="0"/>
              </a:rPr>
              <a:t> </a:t>
            </a:r>
            <a:r>
              <a:rPr lang="sl-SI" sz="32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Ad.3: </a:t>
            </a:r>
            <a:r>
              <a:rPr lang="sl-SI" sz="32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Poročilo o delu DU za leto 2022, Finančno poročilo za leto 2022 in poročilo Nadzornega odbora</a:t>
            </a:r>
            <a:endParaRPr lang="sl-SI" sz="3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sl-SI" sz="1800" dirty="0">
                <a:effectLst/>
                <a:latin typeface="Calibri" panose="020F0502020204030204" pitchFamily="34" charset="0"/>
                <a:ea typeface="Calibri" panose="020F0502020204030204" pitchFamily="34" charset="0"/>
                <a:cs typeface="Times New Roman" panose="02020603050405020304" pitchFamily="18" charset="0"/>
              </a:rPr>
              <a:t> </a:t>
            </a:r>
            <a:r>
              <a:rPr lang="sl-SI" sz="2800" dirty="0">
                <a:effectLst/>
                <a:latin typeface="Calibri" panose="020F0502020204030204" pitchFamily="34" charset="0"/>
                <a:ea typeface="Calibri" panose="020F0502020204030204" pitchFamily="34" charset="0"/>
                <a:cs typeface="Times New Roman" panose="02020603050405020304" pitchFamily="18" charset="0"/>
              </a:rPr>
              <a:t>Na ekranu  so predstavljena vsa tri poročila in sklep o sprejemu zaključnega računa DU. Kratko obrazložitev poročila o delu za leto 2022 poda predsednik, finančno poročilo poda Nevenka Celec, poročilo nadzornega odbora poda Neda Kozlovič. </a:t>
            </a:r>
          </a:p>
          <a:p>
            <a:pPr>
              <a:lnSpc>
                <a:spcPct val="115000"/>
              </a:lnSpc>
              <a:spcAft>
                <a:spcPts val="1000"/>
              </a:spcAft>
            </a:pPr>
            <a:r>
              <a:rPr lang="sl-SI" sz="2800" dirty="0">
                <a:effectLst/>
                <a:latin typeface="Calibri" panose="020F0502020204030204" pitchFamily="34" charset="0"/>
                <a:ea typeface="Calibri" panose="020F0502020204030204" pitchFamily="34" charset="0"/>
                <a:cs typeface="Times New Roman" panose="02020603050405020304" pitchFamily="18" charset="0"/>
              </a:rPr>
              <a:t>Predsednik odpre razpravo in po razpravi predlaga zboru v glasovanje vsa tri poročila in sklep o potrditvi in sprejemu finančnega poročila, poročila nadzornega odbora  in zaključnega računa DU Ankaran za leto 2022.</a:t>
            </a:r>
          </a:p>
          <a:p>
            <a:pPr>
              <a:lnSpc>
                <a:spcPct val="115000"/>
              </a:lnSpc>
              <a:spcAft>
                <a:spcPts val="1000"/>
              </a:spcAft>
            </a:pPr>
            <a:r>
              <a:rPr lang="sl-SI" sz="2800" dirty="0">
                <a:effectLst/>
                <a:latin typeface="Calibri" panose="020F0502020204030204" pitchFamily="34" charset="0"/>
                <a:ea typeface="Calibri" panose="020F0502020204030204" pitchFamily="34" charset="0"/>
                <a:cs typeface="Times New Roman" panose="02020603050405020304" pitchFamily="18" charset="0"/>
              </a:rPr>
              <a:t> Po glasovanju ugotovi, ali so vsa tri poročila sprejeta.</a:t>
            </a:r>
          </a:p>
          <a:p>
            <a:pPr>
              <a:lnSpc>
                <a:spcPct val="115000"/>
              </a:lnSpc>
              <a:spcAft>
                <a:spcPts val="1000"/>
              </a:spcAft>
            </a:pPr>
            <a:r>
              <a:rPr lang="sl-SI" sz="1600" dirty="0">
                <a:effectLst/>
                <a:latin typeface="Calibri" panose="020F0502020204030204" pitchFamily="34" charset="0"/>
                <a:ea typeface="Calibri" panose="020F0502020204030204" pitchFamily="34" charset="0"/>
                <a:cs typeface="Times New Roman" panose="02020603050405020304" pitchFamily="18" charset="0"/>
              </a:rPr>
              <a:t> </a:t>
            </a:r>
          </a:p>
        </p:txBody>
      </p:sp>
    </p:spTree>
    <p:extLst>
      <p:ext uri="{BB962C8B-B14F-4D97-AF65-F5344CB8AC3E}">
        <p14:creationId xmlns:p14="http://schemas.microsoft.com/office/powerpoint/2010/main" val="3626289523"/>
      </p:ext>
    </p:extLst>
  </p:cSld>
  <p:clrMapOvr>
    <a:masterClrMapping/>
  </p:clrMapOvr>
</p:sld>
</file>

<file path=ppt/theme/theme1.xml><?xml version="1.0" encoding="utf-8"?>
<a:theme xmlns:a="http://schemas.openxmlformats.org/drawingml/2006/main" name="Officeova tema">
  <a:themeElements>
    <a:clrScheme name="Pisarna">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isarn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isarn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1334</TotalTime>
  <Words>4102</Words>
  <Application>Microsoft Office PowerPoint</Application>
  <PresentationFormat>Širokozaslonsko</PresentationFormat>
  <Paragraphs>294</Paragraphs>
  <Slides>46</Slides>
  <Notes>0</Notes>
  <HiddenSlides>0</HiddenSlides>
  <MMClips>0</MMClips>
  <ScaleCrop>false</ScaleCrop>
  <HeadingPairs>
    <vt:vector size="6" baseType="variant">
      <vt:variant>
        <vt:lpstr>Uporabljene pisave</vt:lpstr>
      </vt:variant>
      <vt:variant>
        <vt:i4>7</vt:i4>
      </vt:variant>
      <vt:variant>
        <vt:lpstr>Tema</vt:lpstr>
      </vt:variant>
      <vt:variant>
        <vt:i4>1</vt:i4>
      </vt:variant>
      <vt:variant>
        <vt:lpstr>Naslovi diapozitivov</vt:lpstr>
      </vt:variant>
      <vt:variant>
        <vt:i4>46</vt:i4>
      </vt:variant>
    </vt:vector>
  </HeadingPairs>
  <TitlesOfParts>
    <vt:vector size="54" baseType="lpstr">
      <vt:lpstr>Arial</vt:lpstr>
      <vt:lpstr>Calibri</vt:lpstr>
      <vt:lpstr>Calibri Light</vt:lpstr>
      <vt:lpstr>CIDFont+F1</vt:lpstr>
      <vt:lpstr>CIDFont+F2</vt:lpstr>
      <vt:lpstr>Times New Roman</vt:lpstr>
      <vt:lpstr>Verdana</vt:lpstr>
      <vt:lpstr>Officeova tema</vt:lpstr>
      <vt:lpstr>Društvo upokojencev Ankaran  OBČNI ZBOR  IN  RAZGOVOR“ KAJ STAREJŠI V ANKARANU POTREBUJEMO“  </vt:lpstr>
      <vt:lpstr>PowerPointova predstavitev</vt:lpstr>
      <vt:lpstr>DNEVNI RED:</vt:lpstr>
      <vt:lpstr>PowerPointova predstavitev</vt:lpstr>
      <vt:lpstr>PowerPointova predstavitev</vt:lpstr>
      <vt:lpstr>PowerPointova predstavitev</vt:lpstr>
      <vt:lpstr>2.SPREJEM POSLOVNIK  O DELU OBČNEGA ZBORA</vt:lpstr>
      <vt:lpstr>2. SPREJEM POSLOVNIK O DELU OBČNEGA ZBORA</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SOCIALNO PODROČJE</vt:lpstr>
      <vt:lpstr>PowerPointova predstavitev</vt:lpstr>
      <vt:lpstr>ŠPORT IN REKREACIJA</vt:lpstr>
      <vt:lpstr>PowerPointova predstavitev</vt:lpstr>
      <vt:lpstr>PowerPointova predstavitev</vt:lpstr>
      <vt:lpstr>PowerPointova predstavitev</vt:lpstr>
      <vt:lpstr>PowerPointova predstavitev</vt:lpstr>
      <vt:lpstr>STROKOVNE EKSKURZIJE PO MESECIH</vt:lpstr>
      <vt:lpstr>SODELOVANJE V LOKALNI SKUPNOSTI</vt:lpstr>
      <vt:lpstr>  PREDLOGI ZA DOPOLNITEV   PROGRAMA  </vt:lpstr>
      <vt:lpstr>ALI IN KDAJ V OBČINI ANKARAN POTREBUJEMO  DOM  UPOKOJENCEV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-Vprašanja in odgovori</vt:lpstr>
      <vt:lpstr>Društvo upokojencev in starejših občanov Ankarana se</vt:lpstr>
      <vt:lpstr>PowerPointova predstavitev</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VOLIVNI OBČNI ZBOR DRUŠTVA UPOKOVENCEV ANKARAN</dc:title>
  <dc:creator>Tata</dc:creator>
  <cp:lastModifiedBy>Tata</cp:lastModifiedBy>
  <cp:revision>67</cp:revision>
  <dcterms:created xsi:type="dcterms:W3CDTF">2022-04-12T18:05:35Z</dcterms:created>
  <dcterms:modified xsi:type="dcterms:W3CDTF">2023-03-16T12:46:35Z</dcterms:modified>
</cp:coreProperties>
</file>